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38" r:id="rId1"/>
  </p:sldMasterIdLst>
  <p:notesMasterIdLst>
    <p:notesMasterId r:id="rId19"/>
  </p:notesMasterIdLst>
  <p:handoutMasterIdLst>
    <p:handoutMasterId r:id="rId20"/>
  </p:handoutMasterIdLst>
  <p:sldIdLst>
    <p:sldId id="10072" r:id="rId2"/>
    <p:sldId id="10182" r:id="rId3"/>
    <p:sldId id="10183" r:id="rId4"/>
    <p:sldId id="10199" r:id="rId5"/>
    <p:sldId id="10200" r:id="rId6"/>
    <p:sldId id="10201" r:id="rId7"/>
    <p:sldId id="10202" r:id="rId8"/>
    <p:sldId id="10203" r:id="rId9"/>
    <p:sldId id="10193" r:id="rId10"/>
    <p:sldId id="10204" r:id="rId11"/>
    <p:sldId id="10205" r:id="rId12"/>
    <p:sldId id="10206" r:id="rId13"/>
    <p:sldId id="10196" r:id="rId14"/>
    <p:sldId id="10198" r:id="rId15"/>
    <p:sldId id="10207" r:id="rId16"/>
    <p:sldId id="10208" r:id="rId17"/>
    <p:sldId id="10187" r:id="rId18"/>
  </p:sldIdLst>
  <p:sldSz cx="12858750" cy="7232650"/>
  <p:notesSz cx="6858000" cy="9144000"/>
  <p:custDataLst>
    <p:tags r:id="rId2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9CD3"/>
    <a:srgbClr val="1F497D"/>
    <a:srgbClr val="CA8F45"/>
    <a:srgbClr val="FDA98B"/>
    <a:srgbClr val="EA5751"/>
    <a:srgbClr val="DEC8AD"/>
    <a:srgbClr val="569582"/>
    <a:srgbClr val="093285"/>
    <a:srgbClr val="215BB5"/>
    <a:srgbClr val="014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13" autoAdjust="0"/>
    <p:restoredTop sz="95059" autoAdjust="0"/>
  </p:normalViewPr>
  <p:slideViewPr>
    <p:cSldViewPr>
      <p:cViewPr varScale="1">
        <p:scale>
          <a:sx n="67" d="100"/>
          <a:sy n="67" d="100"/>
        </p:scale>
        <p:origin x="-822" y="-108"/>
      </p:cViewPr>
      <p:guideLst>
        <p:guide orient="horz" pos="2278"/>
        <p:guide pos="405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9" d="100"/>
          <a:sy n="69" d="100"/>
        </p:scale>
        <p:origin x="282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pPr/>
              <a:t>2018-02-26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2018-02-26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40415-9386-408E-9CCF-54F7835AD1E7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56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1648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40415-9386-408E-9CCF-54F7835AD1E7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2266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976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164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164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4EE69-B04C-4E3C-8E6B-41B0F4CACFBA}" type="datetime10">
              <a:rPr lang="zh-CN" altLang="en-US" smtClean="0"/>
              <a:t>14:57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06F3C-FA24-4A80-8CD4-EE5698C541F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44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4406" y="2246811"/>
            <a:ext cx="10929938" cy="155033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28813" y="4098502"/>
            <a:ext cx="9001125" cy="18483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786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572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35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145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893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471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0504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290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E60EE-F5F1-4855-B3D4-7EDAAFC1DAB3}" type="datetime10">
              <a:rPr lang="zh-CN" altLang="en-US" smtClean="0"/>
              <a:t>14:57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74CF-356A-4169-9D6E-C5675D7456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79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rgbClr val="FF0000"/>
                </a:solidFill>
              </a:defRPr>
            </a:lvl1pPr>
          </a:lstStyle>
          <a:p>
            <a:fld id="{7462DA6B-4754-4F91-AB4C-01E682E9019B}" type="datetime10">
              <a:rPr lang="zh-CN" altLang="en-US" smtClean="0"/>
              <a:pPr/>
              <a:t>14:57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06F3C-FA24-4A80-8CD4-EE5698C541F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929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5" r:id="rId1"/>
    <p:sldLayoutId id="2147483956" r:id="rId2"/>
  </p:sldLayoutIdLst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/>
      </p:par>
    </p:tnLst>
  </p:timing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2.png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5.xml"/><Relationship Id="rId9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png"/><Relationship Id="rId11" Type="http://schemas.openxmlformats.org/officeDocument/2006/relationships/image" Target="../media/image5.png"/><Relationship Id="rId5" Type="http://schemas.openxmlformats.org/officeDocument/2006/relationships/image" Target="../media/image1.png"/><Relationship Id="rId10" Type="http://schemas.openxmlformats.org/officeDocument/2006/relationships/image" Target="../media/image4.png"/><Relationship Id="rId4" Type="http://schemas.openxmlformats.org/officeDocument/2006/relationships/oleObject" Target="../embeddings/oleObject1.bin"/><Relationship Id="rId9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10" Type="http://schemas.openxmlformats.org/officeDocument/2006/relationships/image" Target="../media/image7.png"/><Relationship Id="rId4" Type="http://schemas.openxmlformats.org/officeDocument/2006/relationships/oleObject" Target="../embeddings/oleObject4.bin"/><Relationship Id="rId9" Type="http://schemas.openxmlformats.org/officeDocument/2006/relationships/oleObject" Target="../embeddings/oleObject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oleObject" Target="../embeddings/oleObject7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2.png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2.png"/><Relationship Id="rId4" Type="http://schemas.openxmlformats.org/officeDocument/2006/relationships/oleObject" Target="../embeddings/oleObject10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259"/>
          <p:cNvSpPr>
            <a:spLocks noChangeArrowheads="1"/>
          </p:cNvSpPr>
          <p:nvPr/>
        </p:nvSpPr>
        <p:spPr bwMode="auto">
          <a:xfrm>
            <a:off x="2252911" y="3020516"/>
            <a:ext cx="8568952" cy="83099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5400" b="1" kern="5000" spc="600" dirty="0" smtClean="0">
                <a:solidFill>
                  <a:srgbClr val="1F497D"/>
                </a:solidFill>
                <a:cs typeface="Arial" panose="020B0604020202020204" pitchFamily="34" charset="0"/>
              </a:rPr>
              <a:t>基于</a:t>
            </a:r>
            <a:r>
              <a:rPr lang="en-US" altLang="zh-CN" sz="5400" b="1" kern="5000" spc="600" dirty="0" smtClean="0">
                <a:solidFill>
                  <a:srgbClr val="1F497D"/>
                </a:solidFill>
                <a:cs typeface="Arial" panose="020B0604020202020204" pitchFamily="34" charset="0"/>
              </a:rPr>
              <a:t>Servlet</a:t>
            </a:r>
            <a:r>
              <a:rPr lang="zh-CN" altLang="en-US" sz="5400" b="1" kern="5000" spc="600" dirty="0" smtClean="0">
                <a:solidFill>
                  <a:srgbClr val="1F497D"/>
                </a:solidFill>
                <a:cs typeface="Arial" panose="020B0604020202020204" pitchFamily="34" charset="0"/>
              </a:rPr>
              <a:t>的会话跟踪</a:t>
            </a:r>
            <a:endParaRPr lang="zh-CN" altLang="en-US" sz="5400" b="1" kern="5000" spc="600" dirty="0">
              <a:solidFill>
                <a:srgbClr val="1F497D"/>
              </a:solidFill>
              <a:cs typeface="Arial" panose="020B0604020202020204" pitchFamily="34" charset="0"/>
            </a:endParaRPr>
          </a:p>
        </p:txBody>
      </p:sp>
      <p:sp>
        <p:nvSpPr>
          <p:cNvPr id="16" name="矩形 259"/>
          <p:cNvSpPr>
            <a:spLocks noChangeArrowheads="1"/>
          </p:cNvSpPr>
          <p:nvPr/>
        </p:nvSpPr>
        <p:spPr bwMode="auto">
          <a:xfrm>
            <a:off x="2612951" y="4316660"/>
            <a:ext cx="7814702" cy="30777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000" dirty="0" smtClean="0">
                <a:solidFill>
                  <a:srgbClr val="1F497D"/>
                </a:solidFill>
                <a:cs typeface="Arial" panose="020B0604020202020204" pitchFamily="34" charset="0"/>
              </a:rPr>
              <a:t>讲师：惠勇</a:t>
            </a:r>
            <a:endParaRPr lang="zh-CN" altLang="en-US" sz="2000" dirty="0">
              <a:solidFill>
                <a:srgbClr val="1F497D"/>
              </a:solidFill>
              <a:cs typeface="Arial" panose="020B0604020202020204" pitchFamily="34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2679123" y="4172644"/>
            <a:ext cx="771652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380703" y="1164531"/>
            <a:ext cx="7848600" cy="701675"/>
          </a:xfrm>
          <a:prstGeom prst="rect">
            <a:avLst/>
          </a:prstGeom>
          <a:noFill/>
          <a:ln>
            <a:noFill/>
          </a:ln>
          <a:effectLst>
            <a:outerShdw dist="28398" dir="1593903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contourClr>
              <a:schemeClr val="tx1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A5002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400" b="1" kern="0" dirty="0" smtClean="0">
                <a:solidFill>
                  <a:srgbClr val="FF6600"/>
                </a:solidFill>
                <a:latin typeface="Arial" charset="0"/>
                <a:ea typeface="黑体" pitchFamily="2" charset="-122"/>
              </a:rPr>
              <a:t>J2EE</a:t>
            </a:r>
            <a:r>
              <a:rPr lang="zh-CN" altLang="en-US" sz="4400" b="1" kern="0" dirty="0">
                <a:solidFill>
                  <a:srgbClr val="FF6600"/>
                </a:solidFill>
                <a:latin typeface="Arial" charset="0"/>
                <a:ea typeface="黑体" pitchFamily="2" charset="-122"/>
              </a:rPr>
              <a:t>平台应用与</a:t>
            </a:r>
            <a:r>
              <a:rPr lang="zh-CN" altLang="en-US" sz="4400" b="1" kern="0" dirty="0" smtClean="0">
                <a:solidFill>
                  <a:srgbClr val="FF6600"/>
                </a:solidFill>
                <a:latin typeface="Arial" charset="0"/>
                <a:ea typeface="黑体" pitchFamily="2" charset="-122"/>
              </a:rPr>
              <a:t>开发</a:t>
            </a:r>
            <a:r>
              <a:rPr kumimoji="0" lang="zh-CN" alt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/>
                <a:uLnTx/>
                <a:uFillTx/>
                <a:latin typeface="Arial" charset="0"/>
                <a:ea typeface="黑体" pitchFamily="2" charset="-122"/>
              </a:rPr>
              <a:t>                                            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0A6A5-0CA1-467D-BF96-CC09D533672E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58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blinds dir="vert"/>
      </p:transition>
    </mc:Choice>
    <mc:Fallback xmlns="">
      <p:transition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50"/>
                            </p:stCondLst>
                            <p:childTnLst>
                              <p:par>
                                <p:cTn id="1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150"/>
                            </p:stCondLst>
                            <p:childTnLst>
                              <p:par>
                                <p:cTn id="2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65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350"/>
                            </p:stCondLst>
                            <p:childTnLst>
                              <p:par>
                                <p:cTn id="3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6" grpId="0"/>
      <p:bldP spid="16" grpId="1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会话的创建和使用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BCDC4-4EA9-442C-B62B-6BAA6F957751}" type="datetime10">
              <a:rPr lang="zh-CN" altLang="en-US" smtClean="0"/>
              <a:t>14:57</a:t>
            </a:fld>
            <a:endParaRPr lang="zh-CN" altLang="en-US"/>
          </a:p>
        </p:txBody>
      </p:sp>
      <p:sp>
        <p:nvSpPr>
          <p:cNvPr id="6" name="AutoShape 3"/>
          <p:cNvSpPr>
            <a:spLocks noChangeArrowheads="1"/>
          </p:cNvSpPr>
          <p:nvPr/>
        </p:nvSpPr>
        <p:spPr bwMode="auto">
          <a:xfrm>
            <a:off x="2469529" y="2419350"/>
            <a:ext cx="6480175" cy="598488"/>
          </a:xfrm>
          <a:prstGeom prst="flowChartAlternateProcess">
            <a:avLst/>
          </a:prstGeom>
          <a:gradFill rotWithShape="1">
            <a:gsLst>
              <a:gs pos="0">
                <a:srgbClr val="B563CF"/>
              </a:gs>
              <a:gs pos="100000">
                <a:srgbClr val="FFFFFF"/>
              </a:gs>
            </a:gsLst>
            <a:lin ang="5400000" scaled="1"/>
          </a:gradFill>
          <a:ln w="6350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r>
              <a:rPr lang="zh-CN" altLang="zh-CN" sz="1800">
                <a:latin typeface="Arial" charset="0"/>
                <a:ea typeface="黑体" pitchFamily="2" charset="-122"/>
              </a:rPr>
              <a:t> </a:t>
            </a:r>
            <a:r>
              <a:rPr lang="en-US" altLang="zh-CN" sz="1800">
                <a:latin typeface="Arial" charset="0"/>
                <a:ea typeface="黑体" pitchFamily="2" charset="-122"/>
              </a:rPr>
              <a:t>public HttpSession getSession();</a:t>
            </a:r>
          </a:p>
          <a:p>
            <a:r>
              <a:rPr lang="zh-CN" altLang="zh-CN" sz="1800">
                <a:latin typeface="Arial" charset="0"/>
                <a:ea typeface="黑体" pitchFamily="2" charset="-122"/>
              </a:rPr>
              <a:t> </a:t>
            </a:r>
            <a:r>
              <a:rPr lang="en-US" altLang="zh-CN" sz="1800">
                <a:latin typeface="Arial" charset="0"/>
                <a:ea typeface="黑体" pitchFamily="2" charset="-122"/>
              </a:rPr>
              <a:t>public HttpSession getSession(</a:t>
            </a:r>
            <a:r>
              <a:rPr lang="zh-CN" altLang="zh-CN" sz="1800">
                <a:latin typeface="Arial" charset="0"/>
                <a:ea typeface="黑体" pitchFamily="2" charset="-122"/>
              </a:rPr>
              <a:t> </a:t>
            </a:r>
            <a:r>
              <a:rPr lang="en-US" altLang="zh-CN" sz="1800">
                <a:latin typeface="Arial" charset="0"/>
                <a:ea typeface="黑体" pitchFamily="2" charset="-122"/>
              </a:rPr>
              <a:t>boolean value);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677367" y="1125538"/>
            <a:ext cx="8229600" cy="1008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zh-CN" altLang="zh-CN">
                <a:latin typeface="Arial Narrow" pitchFamily="34" charset="0"/>
              </a:rPr>
              <a:t> 会话的创建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zh-CN" sz="2000" b="0">
                <a:latin typeface="Arial Narrow" pitchFamily="34" charset="0"/>
              </a:rPr>
              <a:t>使用</a:t>
            </a:r>
            <a:r>
              <a:rPr lang="en-US" altLang="zh-CN" sz="2000" b="0">
                <a:latin typeface="Arial Narrow" pitchFamily="34" charset="0"/>
              </a:rPr>
              <a:t>HttpSe</a:t>
            </a:r>
            <a:r>
              <a:rPr lang="zh-CN" altLang="zh-CN" sz="2000" b="0">
                <a:latin typeface="Arial Narrow" pitchFamily="34" charset="0"/>
              </a:rPr>
              <a:t>rvletRequest</a:t>
            </a:r>
            <a:r>
              <a:rPr lang="en-US" altLang="zh-CN" sz="2000" b="0">
                <a:latin typeface="Arial Narrow" pitchFamily="34" charset="0"/>
              </a:rPr>
              <a:t> </a:t>
            </a:r>
            <a:r>
              <a:rPr lang="zh-CN" altLang="zh-CN" sz="2000" b="0">
                <a:latin typeface="Arial Narrow" pitchFamily="34" charset="0"/>
              </a:rPr>
              <a:t>的 </a:t>
            </a:r>
            <a:r>
              <a:rPr lang="en-US" altLang="zh-CN" sz="2000" b="0">
                <a:latin typeface="Arial Narrow" pitchFamily="34" charset="0"/>
              </a:rPr>
              <a:t>getSession()</a:t>
            </a:r>
            <a:r>
              <a:rPr lang="zh-CN" altLang="zh-CN" sz="2000" b="0">
                <a:latin typeface="Arial Narrow" pitchFamily="34" charset="0"/>
              </a:rPr>
              <a:t> 方法创建会话，</a:t>
            </a:r>
          </a:p>
          <a:p>
            <a:pPr lvl="1" eaLnBrk="1" hangingPunct="1">
              <a:spcBef>
                <a:spcPct val="20000"/>
              </a:spcBef>
            </a:pPr>
            <a:r>
              <a:rPr lang="zh-CN" altLang="zh-CN" sz="2000" b="0">
                <a:latin typeface="Arial Narrow" pitchFamily="34" charset="0"/>
              </a:rPr>
              <a:t>    语法如下：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1728167" y="3429000"/>
            <a:ext cx="8229600" cy="100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zh-CN" altLang="zh-CN">
                <a:latin typeface="Arial Narrow" pitchFamily="34" charset="0"/>
              </a:rPr>
              <a:t> 会话的使用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zh-CN" sz="2000" b="0">
                <a:latin typeface="Arial Narrow" pitchFamily="34" charset="0"/>
              </a:rPr>
              <a:t>使用</a:t>
            </a:r>
            <a:r>
              <a:rPr lang="en-US" altLang="zh-CN" sz="2000" b="0">
                <a:latin typeface="Arial Narrow" pitchFamily="34" charset="0"/>
              </a:rPr>
              <a:t>HttpSession</a:t>
            </a:r>
            <a:r>
              <a:rPr lang="zh-CN" altLang="zh-CN" sz="2000" b="0">
                <a:latin typeface="Arial Narrow" pitchFamily="34" charset="0"/>
              </a:rPr>
              <a:t>接口的方法，进行</a:t>
            </a:r>
          </a:p>
          <a:p>
            <a:pPr lvl="2" eaLnBrk="1" hangingPunct="1">
              <a:spcBef>
                <a:spcPct val="20000"/>
              </a:spcBef>
            </a:pPr>
            <a:r>
              <a:rPr lang="zh-CN" altLang="zh-CN" b="0">
                <a:latin typeface="Arial" charset="0"/>
                <a:ea typeface="宋体" charset="-122"/>
              </a:rPr>
              <a:t>保存数据：</a:t>
            </a:r>
          </a:p>
          <a:p>
            <a:pPr lvl="2" eaLnBrk="1" hangingPunct="1">
              <a:spcBef>
                <a:spcPct val="20000"/>
              </a:spcBef>
            </a:pPr>
            <a:r>
              <a:rPr lang="zh-CN" altLang="zh-CN" b="0">
                <a:latin typeface="Arial" charset="0"/>
                <a:ea typeface="宋体" charset="-122"/>
              </a:rPr>
              <a:t>取出数据：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2520329" y="5132388"/>
            <a:ext cx="6357938" cy="598487"/>
          </a:xfrm>
          <a:prstGeom prst="flowChartAlternateProcess">
            <a:avLst/>
          </a:prstGeom>
          <a:gradFill rotWithShape="1">
            <a:gsLst>
              <a:gs pos="0">
                <a:srgbClr val="B563CF"/>
              </a:gs>
              <a:gs pos="100000">
                <a:srgbClr val="FFFFFF"/>
              </a:gs>
            </a:gsLst>
            <a:lin ang="5400000" scaled="1"/>
          </a:gradFill>
          <a:ln w="6350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r>
              <a:rPr lang="zh-CN" altLang="zh-CN" sz="1800">
                <a:latin typeface="Arial" charset="0"/>
                <a:ea typeface="黑体" pitchFamily="2" charset="-122"/>
              </a:rPr>
              <a:t>public void </a:t>
            </a:r>
            <a:r>
              <a:rPr lang="en-US" altLang="zh-CN" sz="1800">
                <a:latin typeface="Arial" charset="0"/>
                <a:ea typeface="黑体" pitchFamily="2" charset="-122"/>
              </a:rPr>
              <a:t>setAttribute(</a:t>
            </a:r>
            <a:r>
              <a:rPr lang="zh-CN" altLang="zh-CN" sz="1800">
                <a:latin typeface="Arial" charset="0"/>
                <a:ea typeface="黑体" pitchFamily="2" charset="-122"/>
              </a:rPr>
              <a:t>String param</a:t>
            </a:r>
            <a:r>
              <a:rPr lang="en-US" altLang="zh-CN" sz="1800">
                <a:latin typeface="Arial" charset="0"/>
                <a:ea typeface="黑体" pitchFamily="2" charset="-122"/>
              </a:rPr>
              <a:t>,</a:t>
            </a:r>
            <a:r>
              <a:rPr lang="zh-CN" altLang="zh-CN" sz="1800">
                <a:latin typeface="Arial" charset="0"/>
                <a:ea typeface="黑体" pitchFamily="2" charset="-122"/>
              </a:rPr>
              <a:t>Object value</a:t>
            </a:r>
            <a:r>
              <a:rPr lang="en-US" altLang="zh-CN" sz="1800">
                <a:latin typeface="Arial" charset="0"/>
                <a:ea typeface="黑体" pitchFamily="2" charset="-122"/>
              </a:rPr>
              <a:t>);</a:t>
            </a:r>
            <a:endParaRPr lang="zh-CN" altLang="zh-CN" sz="1800">
              <a:latin typeface="Arial" charset="0"/>
              <a:ea typeface="黑体" pitchFamily="2" charset="-122"/>
            </a:endParaRPr>
          </a:p>
          <a:p>
            <a:r>
              <a:rPr lang="zh-CN" altLang="zh-CN" sz="1800">
                <a:latin typeface="Arial" charset="0"/>
                <a:ea typeface="黑体" pitchFamily="2" charset="-122"/>
              </a:rPr>
              <a:t>public Object g</a:t>
            </a:r>
            <a:r>
              <a:rPr lang="en-US" altLang="zh-CN" sz="1800">
                <a:latin typeface="Arial" charset="0"/>
                <a:ea typeface="黑体" pitchFamily="2" charset="-122"/>
              </a:rPr>
              <a:t>etAttribute(</a:t>
            </a:r>
            <a:r>
              <a:rPr lang="zh-CN" altLang="zh-CN" sz="1800">
                <a:latin typeface="Arial" charset="0"/>
                <a:ea typeface="黑体" pitchFamily="2" charset="-122"/>
              </a:rPr>
              <a:t>String param);</a:t>
            </a:r>
            <a:endParaRPr lang="en-US" altLang="zh-CN" sz="1800">
              <a:latin typeface="Arial" charset="0"/>
              <a:ea typeface="黑体" pitchFamily="2" charset="-122"/>
            </a:endParaRP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1639267" y="3800475"/>
            <a:ext cx="14954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黑体" pitchFamily="2" charset="-122"/>
                <a:ea typeface="黑体" pitchFamily="2" charset="-122"/>
              </a:rPr>
              <a:t>获取</a:t>
            </a:r>
            <a:r>
              <a:rPr lang="en-US" altLang="zh-CN" sz="1800">
                <a:latin typeface="Arial" charset="0"/>
                <a:ea typeface="黑体" pitchFamily="2" charset="-122"/>
                <a:cs typeface="Arial" charset="0"/>
              </a:rPr>
              <a:t>session</a:t>
            </a:r>
          </a:p>
          <a:p>
            <a:pPr algn="ctr" eaLnBrk="1" hangingPunct="1"/>
            <a:r>
              <a:rPr lang="zh-CN" altLang="en-US" sz="1800">
                <a:latin typeface="黑体" pitchFamily="2" charset="-122"/>
                <a:ea typeface="黑体" pitchFamily="2" charset="-122"/>
              </a:rPr>
              <a:t>对象的方法</a:t>
            </a:r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3710954" y="3290888"/>
            <a:ext cx="16827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宋体" charset="-122"/>
              </a:rPr>
              <a:t>getSession(  )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485529" y="4592638"/>
            <a:ext cx="3105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宋体" charset="-122"/>
              </a:rPr>
              <a:t>getSession(boolean bool  )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6538292" y="3284538"/>
            <a:ext cx="21145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宋体" charset="-122"/>
              </a:rPr>
              <a:t>getSession( true )</a:t>
            </a:r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6985967" y="3925888"/>
            <a:ext cx="6159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宋体" charset="-122"/>
              </a:rPr>
              <a:t>true</a:t>
            </a:r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7014542" y="5164138"/>
            <a:ext cx="7048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宋体" charset="-122"/>
              </a:rPr>
              <a:t>false</a:t>
            </a:r>
          </a:p>
        </p:txBody>
      </p:sp>
      <p:sp>
        <p:nvSpPr>
          <p:cNvPr id="16" name="AutoShape 13"/>
          <p:cNvSpPr>
            <a:spLocks noChangeArrowheads="1"/>
          </p:cNvSpPr>
          <p:nvPr/>
        </p:nvSpPr>
        <p:spPr bwMode="auto">
          <a:xfrm>
            <a:off x="7797179" y="3651250"/>
            <a:ext cx="2089150" cy="9366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返回与当前关联的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会话，如果没有就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创建后将其返回</a:t>
            </a:r>
          </a:p>
        </p:txBody>
      </p:sp>
      <p:sp>
        <p:nvSpPr>
          <p:cNvPr id="17" name="AutoShape 14"/>
          <p:cNvSpPr>
            <a:spLocks noChangeArrowheads="1"/>
          </p:cNvSpPr>
          <p:nvPr/>
        </p:nvSpPr>
        <p:spPr bwMode="auto">
          <a:xfrm>
            <a:off x="7797179" y="4948238"/>
            <a:ext cx="1944688" cy="9366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返回与当前关联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的会话，如果没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有返回</a:t>
            </a:r>
            <a:r>
              <a:rPr lang="en-US" altLang="zh-CN" sz="1800">
                <a:latin typeface="Arial" charset="0"/>
                <a:ea typeface="黑体" pitchFamily="2" charset="-122"/>
              </a:rPr>
              <a:t>null</a:t>
            </a:r>
            <a:endParaRPr lang="zh-CN" altLang="en-US" sz="1800">
              <a:latin typeface="Arial" charset="0"/>
              <a:ea typeface="黑体" pitchFamily="2" charset="-122"/>
            </a:endParaRPr>
          </a:p>
        </p:txBody>
      </p:sp>
      <p:sp>
        <p:nvSpPr>
          <p:cNvPr id="18" name="Rectangle 15"/>
          <p:cNvSpPr>
            <a:spLocks noChangeArrowheads="1"/>
          </p:cNvSpPr>
          <p:nvPr/>
        </p:nvSpPr>
        <p:spPr bwMode="auto">
          <a:xfrm>
            <a:off x="3261692" y="5445125"/>
            <a:ext cx="790575" cy="28892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9" name="AutoShape 16"/>
          <p:cNvSpPr>
            <a:spLocks noChangeArrowheads="1"/>
          </p:cNvSpPr>
          <p:nvPr/>
        </p:nvSpPr>
        <p:spPr bwMode="auto">
          <a:xfrm>
            <a:off x="2756867" y="5805488"/>
            <a:ext cx="3744912" cy="50323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使用时，将其转换成原来数据类型</a:t>
            </a:r>
          </a:p>
        </p:txBody>
      </p:sp>
      <p:sp>
        <p:nvSpPr>
          <p:cNvPr id="20" name="AutoShape 17"/>
          <p:cNvSpPr>
            <a:spLocks noChangeArrowheads="1"/>
          </p:cNvSpPr>
          <p:nvPr/>
        </p:nvSpPr>
        <p:spPr bwMode="auto">
          <a:xfrm rot="5400000">
            <a:off x="5889798" y="3034507"/>
            <a:ext cx="215900" cy="862012"/>
          </a:xfrm>
          <a:prstGeom prst="upDownArrow">
            <a:avLst>
              <a:gd name="adj1" fmla="val 44120"/>
              <a:gd name="adj2" fmla="val 102940"/>
            </a:avLst>
          </a:prstGeom>
          <a:gradFill rotWithShape="1">
            <a:gsLst>
              <a:gs pos="0">
                <a:srgbClr val="FFFFFF"/>
              </a:gs>
              <a:gs pos="100000">
                <a:srgbClr val="B563CF"/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1" name="AutoShape 18"/>
          <p:cNvSpPr>
            <a:spLocks/>
          </p:cNvSpPr>
          <p:nvPr/>
        </p:nvSpPr>
        <p:spPr bwMode="auto">
          <a:xfrm rot="10800000">
            <a:off x="3117229" y="3429000"/>
            <a:ext cx="415925" cy="1439863"/>
          </a:xfrm>
          <a:prstGeom prst="rightBrace">
            <a:avLst>
              <a:gd name="adj1" fmla="val 28849"/>
              <a:gd name="adj2" fmla="val 50000"/>
            </a:avLst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2" name="AutoShape 19"/>
          <p:cNvSpPr>
            <a:spLocks/>
          </p:cNvSpPr>
          <p:nvPr/>
        </p:nvSpPr>
        <p:spPr bwMode="auto">
          <a:xfrm rot="10800000">
            <a:off x="6501779" y="4076700"/>
            <a:ext cx="415925" cy="1296988"/>
          </a:xfrm>
          <a:prstGeom prst="rightBrace">
            <a:avLst>
              <a:gd name="adj1" fmla="val 25986"/>
              <a:gd name="adj2" fmla="val 50000"/>
            </a:avLst>
          </a:prstGeom>
          <a:noFill/>
          <a:ln w="317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062162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 autoUpdateAnimBg="0"/>
      <p:bldP spid="10" grpId="0" autoUpdateAnimBg="0"/>
      <p:bldP spid="10" grpId="1" autoUpdateAnimBg="0"/>
      <p:bldP spid="11" grpId="0" autoUpdateAnimBg="0"/>
      <p:bldP spid="11" grpId="1" autoUpdateAnimBg="0"/>
      <p:bldP spid="12" grpId="0" autoUpdateAnimBg="0"/>
      <p:bldP spid="12" grpId="1" autoUpdateAnimBg="0"/>
      <p:bldP spid="13" grpId="0" autoUpdateAnimBg="0"/>
      <p:bldP spid="13" grpId="1" autoUpdateAnimBg="0"/>
      <p:bldP spid="14" grpId="0" autoUpdateAnimBg="0"/>
      <p:bldP spid="14" grpId="1" autoUpdateAnimBg="0"/>
      <p:bldP spid="15" grpId="0" autoUpdateAnimBg="0"/>
      <p:bldP spid="15" grpId="1" autoUpdateAnimBg="0"/>
      <p:bldP spid="16" grpId="0" animBg="1" autoUpdateAnimBg="0"/>
      <p:bldP spid="16" grpId="1" animBg="1" autoUpdateAnimBg="0"/>
      <p:bldP spid="17" grpId="0" animBg="1" autoUpdateAnimBg="0"/>
      <p:bldP spid="17" grpId="1" animBg="1" autoUpdateAnimBg="0"/>
      <p:bldP spid="18" grpId="0" animBg="1"/>
      <p:bldP spid="19" grpId="0" animBg="1" autoUpdateAnimBg="0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使用会话的事例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B9A0-0C94-485C-AC73-5D6B4ECEEB94}" type="datetime10">
              <a:rPr lang="zh-CN" altLang="en-US" smtClean="0"/>
              <a:t>14:57</a:t>
            </a:fld>
            <a:endParaRPr lang="zh-CN" altLang="en-US"/>
          </a:p>
        </p:txBody>
      </p:sp>
      <p:sp>
        <p:nvSpPr>
          <p:cNvPr id="7" name="AutoShape 3"/>
          <p:cNvSpPr>
            <a:spLocks noChangeArrowheads="1"/>
          </p:cNvSpPr>
          <p:nvPr/>
        </p:nvSpPr>
        <p:spPr bwMode="auto">
          <a:xfrm>
            <a:off x="1892747" y="1906588"/>
            <a:ext cx="8497887" cy="4691062"/>
          </a:xfrm>
          <a:prstGeom prst="roundRect">
            <a:avLst>
              <a:gd name="adj" fmla="val 7250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doGet(HttpServletRequest request, HttpServletResponse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response)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	HttpSession session = request.getSession(</a:t>
            </a:r>
            <a:r>
              <a:rPr lang="en-US" altLang="zh-CN" sz="1800">
                <a:solidFill>
                  <a:srgbClr val="0000CC"/>
                </a:solidFill>
                <a:latin typeface="Arial" charset="0"/>
                <a:ea typeface="宋体" charset="-122"/>
              </a:rPr>
              <a:t>true</a:t>
            </a:r>
            <a:r>
              <a:rPr lang="en-US" altLang="zh-CN" sz="1800">
                <a:latin typeface="Arial" charset="0"/>
                <a:ea typeface="宋体" charset="-122"/>
              </a:rPr>
              <a:t>);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Object count = session.getAttribute("COUNTER");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int</a:t>
            </a:r>
            <a:r>
              <a:rPr lang="en-US" altLang="zh-CN" sz="1800">
                <a:latin typeface="Arial" charset="0"/>
                <a:ea typeface="宋体" charset="-122"/>
              </a:rPr>
              <a:t> counter = 0;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if</a:t>
            </a:r>
            <a:r>
              <a:rPr lang="en-US" altLang="zh-CN" sz="1800">
                <a:latin typeface="Arial" charset="0"/>
                <a:ea typeface="宋体" charset="-122"/>
              </a:rPr>
              <a:t> (count ==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null</a:t>
            </a:r>
            <a:r>
              <a:rPr lang="en-US" altLang="zh-CN" sz="1800">
                <a:latin typeface="Arial" charset="0"/>
                <a:ea typeface="宋体" charset="-122"/>
              </a:rPr>
              <a:t>)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    counter = 1;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    //</a:t>
            </a:r>
            <a:r>
              <a:rPr lang="zh-CN" altLang="en-US" sz="1800">
                <a:latin typeface="Arial" charset="0"/>
                <a:ea typeface="黑体" pitchFamily="2" charset="-122"/>
              </a:rPr>
              <a:t>将第一次计数存入</a:t>
            </a:r>
            <a:r>
              <a:rPr lang="en-US" altLang="zh-CN" sz="1800">
                <a:latin typeface="Arial" charset="0"/>
                <a:ea typeface="宋体" charset="-122"/>
              </a:rPr>
              <a:t>session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    session.setAttribute("COUNTER",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new</a:t>
            </a:r>
            <a:r>
              <a:rPr lang="en-US" altLang="zh-CN" sz="1800">
                <a:latin typeface="Arial" charset="0"/>
                <a:ea typeface="宋体" charset="-122"/>
              </a:rPr>
              <a:t> Integer(1));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}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else</a:t>
            </a:r>
            <a:r>
              <a:rPr lang="en-US" altLang="zh-CN" sz="1800">
                <a:latin typeface="Arial" charset="0"/>
                <a:ea typeface="宋体" charset="-122"/>
              </a:rPr>
              <a:t>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counter = ((Integer) count).intValue();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counter++;//</a:t>
            </a:r>
            <a:r>
              <a:rPr lang="zh-CN" altLang="en-US" sz="1800">
                <a:latin typeface="Arial" charset="0"/>
                <a:ea typeface="黑体" pitchFamily="2" charset="-122"/>
              </a:rPr>
              <a:t>计数加一</a:t>
            </a:r>
          </a:p>
          <a:p>
            <a:pPr lvl="3" eaLnBrk="1" hangingPunct="1"/>
            <a:r>
              <a:rPr lang="en-US" altLang="zh-CN" sz="1800">
                <a:latin typeface="Arial" charset="0"/>
                <a:ea typeface="宋体" charset="-122"/>
              </a:rPr>
              <a:t>//</a:t>
            </a:r>
            <a:r>
              <a:rPr lang="zh-CN" altLang="en-US" sz="1800">
                <a:latin typeface="Arial" charset="0"/>
                <a:ea typeface="黑体" pitchFamily="2" charset="-122"/>
              </a:rPr>
              <a:t>将计数存入</a:t>
            </a:r>
            <a:r>
              <a:rPr lang="en-US" altLang="zh-CN" sz="1800">
                <a:latin typeface="Arial" charset="0"/>
                <a:ea typeface="宋体" charset="-122"/>
              </a:rPr>
              <a:t>session</a:t>
            </a:r>
          </a:p>
          <a:p>
            <a:pPr lvl="3" eaLnBrk="1" hangingPunct="1"/>
            <a:r>
              <a:rPr lang="en-US" altLang="zh-CN" sz="1800">
                <a:latin typeface="Arial" charset="0"/>
                <a:ea typeface="宋体" charset="-122"/>
              </a:rPr>
              <a:t>session.setAttribute("COUNTER",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new</a:t>
            </a:r>
            <a:r>
              <a:rPr lang="en-US" altLang="zh-CN" sz="1800">
                <a:latin typeface="Arial" charset="0"/>
                <a:ea typeface="宋体" charset="-122"/>
              </a:rPr>
              <a:t> Integer(counter));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}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}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2973834" y="2565400"/>
            <a:ext cx="5472113" cy="287338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973834" y="2852738"/>
            <a:ext cx="5472113" cy="28892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8588822" y="2990850"/>
            <a:ext cx="1728787" cy="6540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取出</a:t>
            </a:r>
            <a:r>
              <a:rPr lang="en-US" altLang="zh-CN" sz="1800">
                <a:latin typeface="Arial" charset="0"/>
                <a:ea typeface="黑体" pitchFamily="2" charset="-122"/>
              </a:rPr>
              <a:t>session</a:t>
            </a:r>
            <a:r>
              <a:rPr lang="zh-CN" altLang="en-US" sz="1800">
                <a:latin typeface="Arial" charset="0"/>
                <a:ea typeface="黑体" pitchFamily="2" charset="-122"/>
              </a:rPr>
              <a:t>对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象内存储的值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3335784" y="4292600"/>
            <a:ext cx="5686425" cy="287338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2" name="AutoShape 8"/>
          <p:cNvSpPr>
            <a:spLocks noChangeArrowheads="1"/>
          </p:cNvSpPr>
          <p:nvPr/>
        </p:nvSpPr>
        <p:spPr bwMode="auto">
          <a:xfrm>
            <a:off x="8590409" y="4868863"/>
            <a:ext cx="1727200" cy="6540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把数据存储在</a:t>
            </a:r>
          </a:p>
          <a:p>
            <a:pPr algn="ctr"/>
            <a:r>
              <a:rPr lang="en-US" altLang="zh-CN" sz="1800">
                <a:latin typeface="Arial" charset="0"/>
                <a:ea typeface="黑体" pitchFamily="2" charset="-122"/>
              </a:rPr>
              <a:t>session</a:t>
            </a:r>
            <a:r>
              <a:rPr lang="zh-CN" altLang="en-US" sz="1800">
                <a:latin typeface="Arial" charset="0"/>
                <a:ea typeface="黑体" pitchFamily="2" charset="-122"/>
              </a:rPr>
              <a:t>对象内</a:t>
            </a:r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3332609" y="5661025"/>
            <a:ext cx="6337300" cy="287338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4" name="Rectangle 10"/>
          <p:cNvSpPr>
            <a:spLocks noChangeArrowheads="1"/>
          </p:cNvSpPr>
          <p:nvPr/>
        </p:nvSpPr>
        <p:spPr bwMode="auto">
          <a:xfrm>
            <a:off x="3116709" y="1195388"/>
            <a:ext cx="6357938" cy="50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>
                <a:latin typeface="Arial Narrow" pitchFamily="34" charset="0"/>
              </a:rPr>
              <a:t>记录不同用户的访问次数</a:t>
            </a:r>
          </a:p>
        </p:txBody>
      </p:sp>
      <p:sp>
        <p:nvSpPr>
          <p:cNvPr id="15" name="AutoShape 11"/>
          <p:cNvSpPr>
            <a:spLocks noChangeArrowheads="1"/>
          </p:cNvSpPr>
          <p:nvPr/>
        </p:nvSpPr>
        <p:spPr bwMode="auto">
          <a:xfrm>
            <a:off x="3255268" y="6273800"/>
            <a:ext cx="5834062" cy="6477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 dirty="0">
                <a:latin typeface="Arial" charset="0"/>
                <a:ea typeface="黑体" pitchFamily="2" charset="-122"/>
              </a:rPr>
              <a:t>   </a:t>
            </a:r>
            <a:r>
              <a:rPr lang="zh-CN" altLang="en-US" sz="1800" dirty="0" smtClean="0">
                <a:latin typeface="Arial" charset="0"/>
                <a:ea typeface="黑体" pitchFamily="2" charset="-122"/>
              </a:rPr>
              <a:t>演示：使用不同的浏览器演示访问次数</a:t>
            </a:r>
            <a:endParaRPr lang="en-US" altLang="zh-CN" sz="1800" dirty="0">
              <a:latin typeface="Arial" charset="0"/>
              <a:ea typeface="黑体" pitchFamily="2" charset="-122"/>
            </a:endParaRPr>
          </a:p>
        </p:txBody>
      </p:sp>
      <p:pic>
        <p:nvPicPr>
          <p:cNvPr id="16" name="Picture 12" descr="示例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647" y="908050"/>
            <a:ext cx="1081087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AutoShape 13"/>
          <p:cNvSpPr>
            <a:spLocks noChangeArrowheads="1"/>
          </p:cNvSpPr>
          <p:nvPr/>
        </p:nvSpPr>
        <p:spPr bwMode="auto">
          <a:xfrm>
            <a:off x="8517384" y="2565400"/>
            <a:ext cx="1871663" cy="36671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获得</a:t>
            </a:r>
            <a:r>
              <a:rPr lang="en-US" altLang="zh-CN" sz="1800">
                <a:latin typeface="Arial" charset="0"/>
                <a:ea typeface="黑体" pitchFamily="2" charset="-122"/>
              </a:rPr>
              <a:t>session对象</a:t>
            </a:r>
            <a:endParaRPr lang="zh-CN" altLang="en-US" sz="1800">
              <a:latin typeface="Arial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950126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 autoUpdateAnimBg="0"/>
      <p:bldP spid="11" grpId="0" animBg="1"/>
      <p:bldP spid="12" grpId="0" animBg="1" autoUpdateAnimBg="0"/>
      <p:bldP spid="13" grpId="0" animBg="1"/>
      <p:bldP spid="14" grpId="0" autoUpdateAnimBg="0"/>
      <p:bldP spid="15" grpId="0" animBg="1" autoUpdateAnimBg="0"/>
      <p:bldP spid="17" grpId="0" animBg="1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session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对象的生命周期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B9A0-0C94-485C-AC73-5D6B4ECEEB94}" type="datetime10">
              <a:rPr lang="zh-CN" altLang="en-US" smtClean="0"/>
              <a:t>14:57</a:t>
            </a:fld>
            <a:endParaRPr lang="zh-CN" altLang="en-US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604839" y="880988"/>
            <a:ext cx="8229600" cy="3095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zh-CN" altLang="zh-CN" dirty="0">
                <a:latin typeface="Arial Narrow" pitchFamily="34" charset="0"/>
              </a:rPr>
              <a:t> </a:t>
            </a:r>
            <a:r>
              <a:rPr lang="en-US" altLang="zh-CN" dirty="0">
                <a:latin typeface="Arial Narrow" pitchFamily="34" charset="0"/>
              </a:rPr>
              <a:t>session</a:t>
            </a:r>
            <a:r>
              <a:rPr lang="zh-CN" altLang="zh-CN" dirty="0">
                <a:latin typeface="Arial Narrow" pitchFamily="34" charset="0"/>
              </a:rPr>
              <a:t>对象的存在周期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altLang="zh-CN" sz="2000" b="0" dirty="0">
                <a:latin typeface="Arial Narrow" pitchFamily="34" charset="0"/>
              </a:rPr>
              <a:t>session</a:t>
            </a:r>
            <a:r>
              <a:rPr lang="zh-CN" altLang="zh-CN" sz="2000" b="0" dirty="0">
                <a:latin typeface="Arial Narrow" pitchFamily="34" charset="0"/>
              </a:rPr>
              <a:t>的创建</a:t>
            </a:r>
          </a:p>
          <a:p>
            <a:pPr lvl="2" eaLnBrk="1" hangingPunct="1">
              <a:spcBef>
                <a:spcPct val="20000"/>
              </a:spcBef>
            </a:pPr>
            <a:r>
              <a:rPr lang="zh-CN" altLang="zh-CN" sz="2000" b="0" dirty="0">
                <a:latin typeface="Arial" charset="0"/>
                <a:ea typeface="宋体" charset="-122"/>
              </a:rPr>
              <a:t>浏览器访问服务器时，服务器为每个浏览器创建不同的</a:t>
            </a:r>
            <a:r>
              <a:rPr lang="en-US" altLang="zh-CN" sz="2000" b="0" dirty="0">
                <a:latin typeface="Arial" charset="0"/>
                <a:ea typeface="宋体" charset="-122"/>
              </a:rPr>
              <a:t>session</a:t>
            </a:r>
            <a:r>
              <a:rPr lang="zh-CN" altLang="zh-CN" sz="2000" b="0" dirty="0">
                <a:latin typeface="Arial" charset="0"/>
                <a:ea typeface="宋体" charset="-122"/>
              </a:rPr>
              <a:t>对象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altLang="zh-CN" sz="2000" b="0" dirty="0">
                <a:latin typeface="Arial Narrow" pitchFamily="34" charset="0"/>
              </a:rPr>
              <a:t>session</a:t>
            </a:r>
            <a:r>
              <a:rPr lang="zh-CN" altLang="zh-CN" sz="2000" b="0" dirty="0">
                <a:latin typeface="Arial Narrow" pitchFamily="34" charset="0"/>
              </a:rPr>
              <a:t>的关闭</a:t>
            </a:r>
          </a:p>
          <a:p>
            <a:pPr lvl="2" eaLnBrk="1" hangingPunct="1">
              <a:spcBef>
                <a:spcPct val="20000"/>
              </a:spcBef>
            </a:pPr>
            <a:r>
              <a:rPr lang="zh-CN" altLang="zh-CN" sz="2000" b="0" dirty="0">
                <a:latin typeface="Arial" charset="0"/>
                <a:ea typeface="宋体" charset="-122"/>
              </a:rPr>
              <a:t>调用</a:t>
            </a:r>
            <a:r>
              <a:rPr lang="en-US" altLang="zh-CN" sz="2000" b="0" dirty="0">
                <a:latin typeface="Arial" charset="0"/>
                <a:ea typeface="宋体" charset="-122"/>
              </a:rPr>
              <a:t>session. invalidate()</a:t>
            </a:r>
            <a:r>
              <a:rPr lang="en-US" altLang="zh-CN" sz="2000" b="0" dirty="0" err="1">
                <a:latin typeface="Arial" charset="0"/>
                <a:ea typeface="宋体" charset="-122"/>
              </a:rPr>
              <a:t>方法,使session</a:t>
            </a:r>
            <a:r>
              <a:rPr lang="zh-CN" altLang="zh-CN" sz="2000" b="0" dirty="0">
                <a:latin typeface="Arial" charset="0"/>
                <a:ea typeface="宋体" charset="-122"/>
              </a:rPr>
              <a:t>对象</a:t>
            </a:r>
            <a:r>
              <a:rPr lang="en-US" altLang="zh-CN" sz="2000" b="0" dirty="0">
                <a:latin typeface="Arial" charset="0"/>
                <a:ea typeface="宋体" charset="-122"/>
              </a:rPr>
              <a:t>失</a:t>
            </a:r>
            <a:r>
              <a:rPr lang="zh-CN" altLang="en-US" sz="2000" b="0" dirty="0">
                <a:latin typeface="Arial" charset="0"/>
                <a:ea typeface="宋体" charset="-122"/>
              </a:rPr>
              <a:t>效</a:t>
            </a:r>
          </a:p>
          <a:p>
            <a:pPr lvl="2" eaLnBrk="1" hangingPunct="1">
              <a:spcBef>
                <a:spcPct val="20000"/>
              </a:spcBef>
            </a:pPr>
            <a:r>
              <a:rPr lang="zh-CN" altLang="zh-CN" sz="2000" b="0" dirty="0">
                <a:latin typeface="Arial" charset="0"/>
                <a:ea typeface="宋体" charset="-122"/>
              </a:rPr>
              <a:t>访问时间间隔大于非活动时间间隔</a:t>
            </a:r>
            <a:r>
              <a:rPr lang="en-US" altLang="zh-CN" sz="2000" b="0" dirty="0">
                <a:latin typeface="Arial" charset="0"/>
                <a:ea typeface="宋体" charset="-122"/>
              </a:rPr>
              <a:t>， session</a:t>
            </a:r>
            <a:r>
              <a:rPr lang="zh-CN" altLang="zh-CN" sz="2000" b="0" dirty="0">
                <a:latin typeface="Arial" charset="0"/>
                <a:ea typeface="宋体" charset="-122"/>
              </a:rPr>
              <a:t>对象</a:t>
            </a:r>
            <a:r>
              <a:rPr lang="zh-CN" altLang="en-US" sz="2000" b="0" dirty="0">
                <a:latin typeface="Arial" charset="0"/>
                <a:ea typeface="宋体" charset="-122"/>
              </a:rPr>
              <a:t>失效</a:t>
            </a:r>
            <a:endParaRPr lang="zh-CN" altLang="zh-CN" sz="2000" b="0" dirty="0">
              <a:latin typeface="Arial" charset="0"/>
              <a:ea typeface="宋体" charset="-122"/>
            </a:endParaRPr>
          </a:p>
          <a:p>
            <a:pPr lvl="2" eaLnBrk="1" hangingPunct="1">
              <a:spcBef>
                <a:spcPct val="20000"/>
              </a:spcBef>
            </a:pPr>
            <a:r>
              <a:rPr lang="zh-CN" altLang="zh-CN" sz="2000" b="0" dirty="0">
                <a:latin typeface="Arial" charset="0"/>
                <a:ea typeface="宋体" charset="-122"/>
              </a:rPr>
              <a:t>关闭浏览器时，</a:t>
            </a:r>
            <a:r>
              <a:rPr lang="en-US" altLang="zh-CN" sz="2000" b="0" dirty="0">
                <a:latin typeface="Arial" charset="0"/>
                <a:ea typeface="宋体" charset="-122"/>
              </a:rPr>
              <a:t>session</a:t>
            </a:r>
            <a:r>
              <a:rPr lang="zh-CN" altLang="zh-CN" sz="2000" b="0" dirty="0">
                <a:latin typeface="Arial" charset="0"/>
                <a:ea typeface="宋体" charset="-122"/>
              </a:rPr>
              <a:t>对象</a:t>
            </a:r>
            <a:r>
              <a:rPr lang="zh-CN" altLang="en-US" sz="2000" b="0" dirty="0">
                <a:latin typeface="Arial" charset="0"/>
                <a:ea typeface="宋体" charset="-122"/>
              </a:rPr>
              <a:t>失效</a:t>
            </a:r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>
            <a:off x="4217864" y="5072286"/>
            <a:ext cx="1079500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>
            <a:outerShdw dist="45791" dir="2021404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4460751" y="4661124"/>
            <a:ext cx="6953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zh-CN" sz="2000">
                <a:latin typeface="Arial" charset="0"/>
                <a:ea typeface="黑体" pitchFamily="2" charset="-122"/>
              </a:rPr>
              <a:t>请求</a:t>
            </a:r>
            <a:endParaRPr lang="zh-CN" altLang="en-US" sz="2000">
              <a:latin typeface="Arial" charset="0"/>
              <a:ea typeface="黑体" pitchFamily="2" charset="-122"/>
            </a:endParaRPr>
          </a:p>
        </p:txBody>
      </p:sp>
      <p:graphicFrame>
        <p:nvGraphicFramePr>
          <p:cNvPr id="9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9696997"/>
              </p:ext>
            </p:extLst>
          </p:nvPr>
        </p:nvGraphicFramePr>
        <p:xfrm>
          <a:off x="5586289" y="4119786"/>
          <a:ext cx="1133475" cy="181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6" r:id="rId4" imgW="1225091" imgH="1962750" progId="Photoshop.Image.7">
                  <p:embed/>
                </p:oleObj>
              </mc:Choice>
              <mc:Fallback>
                <p:oleObj r:id="rId4" imgW="1225091" imgH="1962750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6289" y="4119786"/>
                        <a:ext cx="1133475" cy="1816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7"/>
          <p:cNvGrpSpPr>
            <a:grpSpLocks noChangeAspect="1"/>
          </p:cNvGrpSpPr>
          <p:nvPr/>
        </p:nvGrpSpPr>
        <p:grpSpPr bwMode="auto">
          <a:xfrm>
            <a:off x="2508126" y="4413474"/>
            <a:ext cx="1420813" cy="1379537"/>
            <a:chOff x="18" y="-35"/>
            <a:chExt cx="1337" cy="1130"/>
          </a:xfrm>
        </p:grpSpPr>
        <p:graphicFrame>
          <p:nvGraphicFramePr>
            <p:cNvPr id="11" name="Object 8"/>
            <p:cNvGraphicFramePr>
              <a:graphicFrameLocks noChangeAspect="1"/>
            </p:cNvGraphicFramePr>
            <p:nvPr/>
          </p:nvGraphicFramePr>
          <p:xfrm>
            <a:off x="18" y="-35"/>
            <a:ext cx="983" cy="10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07" r:id="rId6" imgW="2615873" imgH="2666667" progId="Photoshop.Image.7">
                    <p:embed/>
                  </p:oleObj>
                </mc:Choice>
                <mc:Fallback>
                  <p:oleObj r:id="rId6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" y="-35"/>
                          <a:ext cx="983" cy="10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2" name="Picture 9" descr="TowerCase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" name="AutoShape 10"/>
          <p:cNvSpPr>
            <a:spLocks noChangeArrowheads="1"/>
          </p:cNvSpPr>
          <p:nvPr/>
        </p:nvSpPr>
        <p:spPr bwMode="auto">
          <a:xfrm>
            <a:off x="7242051" y="4191224"/>
            <a:ext cx="1800225" cy="790575"/>
          </a:xfrm>
          <a:prstGeom prst="wedgeRoundRectCallout">
            <a:avLst>
              <a:gd name="adj1" fmla="val -79278"/>
              <a:gd name="adj2" fmla="val -12449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miter lim="800000"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在内存开辟空间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保存数据信息</a:t>
            </a:r>
          </a:p>
        </p:txBody>
      </p:sp>
      <p:sp>
        <p:nvSpPr>
          <p:cNvPr id="14" name="AutoShape 11"/>
          <p:cNvSpPr>
            <a:spLocks noChangeArrowheads="1"/>
          </p:cNvSpPr>
          <p:nvPr/>
        </p:nvSpPr>
        <p:spPr bwMode="auto">
          <a:xfrm>
            <a:off x="7170614" y="5054824"/>
            <a:ext cx="2016125" cy="792162"/>
          </a:xfrm>
          <a:prstGeom prst="wedgeRoundRectCallout">
            <a:avLst>
              <a:gd name="adj1" fmla="val -74565"/>
              <a:gd name="adj2" fmla="val -19338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miter lim="800000"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清空内存内当前浏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览器相关数据信息</a:t>
            </a:r>
          </a:p>
        </p:txBody>
      </p:sp>
      <p:sp>
        <p:nvSpPr>
          <p:cNvPr id="15" name="AutoShape 11"/>
          <p:cNvSpPr>
            <a:spLocks noChangeArrowheads="1"/>
          </p:cNvSpPr>
          <p:nvPr/>
        </p:nvSpPr>
        <p:spPr bwMode="auto">
          <a:xfrm>
            <a:off x="3255268" y="6273800"/>
            <a:ext cx="5834062" cy="6477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 dirty="0">
                <a:latin typeface="Arial" charset="0"/>
                <a:ea typeface="黑体" pitchFamily="2" charset="-122"/>
              </a:rPr>
              <a:t>   注意</a:t>
            </a:r>
            <a:r>
              <a:rPr lang="zh-CN" altLang="en-US" sz="1800" dirty="0" smtClean="0">
                <a:latin typeface="Arial" charset="0"/>
                <a:ea typeface="黑体" pitchFamily="2" charset="-122"/>
              </a:rPr>
              <a:t>：在</a:t>
            </a:r>
            <a:r>
              <a:rPr lang="en-US" altLang="zh-CN" sz="1800" dirty="0" smtClean="0">
                <a:latin typeface="Arial" charset="0"/>
                <a:ea typeface="黑体" pitchFamily="2" charset="-122"/>
              </a:rPr>
              <a:t>web.xml</a:t>
            </a:r>
            <a:r>
              <a:rPr lang="zh-CN" altLang="en-US" sz="1800" dirty="0" smtClean="0">
                <a:latin typeface="Arial" charset="0"/>
                <a:ea typeface="黑体" pitchFamily="2" charset="-122"/>
              </a:rPr>
              <a:t>中设置</a:t>
            </a:r>
            <a:r>
              <a:rPr lang="en-US" altLang="zh-CN" sz="1800" dirty="0" smtClean="0">
                <a:latin typeface="Arial" charset="0"/>
                <a:ea typeface="黑体" pitchFamily="2" charset="-122"/>
              </a:rPr>
              <a:t>session</a:t>
            </a:r>
            <a:r>
              <a:rPr lang="zh-CN" altLang="en-US" sz="1800" dirty="0" smtClean="0">
                <a:latin typeface="Arial" charset="0"/>
                <a:ea typeface="黑体" pitchFamily="2" charset="-122"/>
              </a:rPr>
              <a:t>有效时间</a:t>
            </a:r>
            <a:endParaRPr lang="en-US" altLang="zh-CN" sz="1800" dirty="0">
              <a:latin typeface="Arial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950126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utoUpdateAnimBg="0"/>
      <p:bldP spid="13" grpId="0" animBg="1" autoUpdateAnimBg="0"/>
      <p:bldP spid="14" grpId="0" animBg="1" autoUpdateAnimBg="0"/>
      <p:bldP spid="15" grpId="0" animBg="1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4845198" y="2880748"/>
            <a:ext cx="801355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r>
              <a:rPr lang="zh-CN" altLang="en-US" sz="6000" b="1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使用会话跟踪控制权限</a:t>
            </a:r>
            <a:endParaRPr lang="zh-CN" altLang="en-US" sz="6000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4917207" y="1944644"/>
            <a:ext cx="2952328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zh-CN" altLang="en-US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基于</a:t>
            </a:r>
            <a:r>
              <a:rPr lang="en-US" altLang="zh-CN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Servlet</a:t>
            </a:r>
            <a:r>
              <a:rPr lang="zh-CN" altLang="en-US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的会话跟踪</a:t>
            </a:r>
            <a:endParaRPr lang="zh-CN" altLang="en-US" sz="2002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5061223" y="2381592"/>
            <a:ext cx="4536504" cy="0"/>
          </a:xfrm>
          <a:prstGeom prst="line">
            <a:avLst/>
          </a:prstGeom>
          <a:noFill/>
          <a:ln w="6350" cap="flat" cmpd="sng">
            <a:solidFill>
              <a:srgbClr val="1F497D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2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1676847" y="1384077"/>
            <a:ext cx="3021981" cy="3154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9897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03</a:t>
            </a:r>
            <a:endParaRPr lang="zh-CN" altLang="en-US" sz="19897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5E12-7610-433E-AD2A-65A8B7663B08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38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25" grpId="0" animBg="1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实现权限管理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B9A0-0C94-485C-AC73-5D6B4ECEEB94}" type="datetime10">
              <a:rPr lang="zh-CN" altLang="en-US" smtClean="0"/>
              <a:t>14:57</a:t>
            </a:fld>
            <a:endParaRPr lang="zh-CN" altLang="en-US"/>
          </a:p>
        </p:txBody>
      </p:sp>
      <p:pic>
        <p:nvPicPr>
          <p:cNvPr id="7" name="Picture 15" descr="shopper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6068">
            <a:off x="2727212" y="1062498"/>
            <a:ext cx="1157287" cy="2130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" name="Picture 3" descr="收银员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574796" y="1453566"/>
            <a:ext cx="1295400" cy="149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9" name="Group 4"/>
          <p:cNvGrpSpPr>
            <a:grpSpLocks/>
          </p:cNvGrpSpPr>
          <p:nvPr/>
        </p:nvGrpSpPr>
        <p:grpSpPr bwMode="auto">
          <a:xfrm>
            <a:off x="1711359" y="4446540"/>
            <a:ext cx="3024188" cy="1584325"/>
            <a:chOff x="2109" y="2184"/>
            <a:chExt cx="1640" cy="817"/>
          </a:xfrm>
        </p:grpSpPr>
        <p:sp>
          <p:nvSpPr>
            <p:cNvPr id="10" name="AutoShape 5"/>
            <p:cNvSpPr>
              <a:spLocks noChangeArrowheads="1"/>
            </p:cNvSpPr>
            <p:nvPr/>
          </p:nvSpPr>
          <p:spPr bwMode="gray">
            <a:xfrm>
              <a:off x="2109" y="2184"/>
              <a:ext cx="1640" cy="817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FFFF99"/>
                </a:gs>
                <a:gs pos="100000">
                  <a:srgbClr val="FFFFFF"/>
                </a:gs>
              </a:gsLst>
              <a:lin ang="5400000" scaled="1"/>
            </a:gradFill>
            <a:ln w="9525" algn="ctr">
              <a:solidFill>
                <a:srgbClr val="FF9900"/>
              </a:solidFill>
              <a:round/>
              <a:headEnd/>
              <a:tailEnd/>
            </a:ln>
            <a:effectLst>
              <a:outerShdw dist="117088" dir="8363922" algn="ctr" rotWithShape="0">
                <a:schemeClr val="bg2">
                  <a:alpha val="50000"/>
                </a:schemeClr>
              </a:outerShdw>
            </a:effec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9pPr>
            </a:lstStyle>
            <a:p>
              <a:endParaRPr lang="zh-CN" altLang="en-US" sz="1800">
                <a:latin typeface="Arial" charset="0"/>
                <a:ea typeface="黑体" pitchFamily="2" charset="-122"/>
              </a:endParaRPr>
            </a:p>
          </p:txBody>
        </p:sp>
        <p:sp>
          <p:nvSpPr>
            <p:cNvPr id="11" name="AutoShape 6"/>
            <p:cNvSpPr>
              <a:spLocks noChangeArrowheads="1"/>
            </p:cNvSpPr>
            <p:nvPr/>
          </p:nvSpPr>
          <p:spPr bwMode="gray">
            <a:xfrm>
              <a:off x="2245" y="2229"/>
              <a:ext cx="1488" cy="288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99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FF99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17088" dir="8363922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9pPr>
            </a:lstStyle>
            <a:p>
              <a:pPr algn="ctr"/>
              <a:r>
                <a:rPr lang="zh-CN" altLang="en-US" sz="1800" dirty="0" smtClean="0">
                  <a:latin typeface="Arial" charset="0"/>
                  <a:ea typeface="黑体" pitchFamily="2" charset="-122"/>
                  <a:cs typeface="Courier New" pitchFamily="49" charset="0"/>
                </a:rPr>
                <a:t>班级信息管理</a:t>
              </a:r>
              <a:endParaRPr lang="zh-CN" altLang="en-US" sz="1800" dirty="0">
                <a:latin typeface="Arial" charset="0"/>
                <a:ea typeface="黑体" pitchFamily="2" charset="-122"/>
                <a:cs typeface="Courier New" pitchFamily="49" charset="0"/>
              </a:endParaRPr>
            </a:p>
          </p:txBody>
        </p:sp>
      </p:grpSp>
      <p:grpSp>
        <p:nvGrpSpPr>
          <p:cNvPr id="12" name="Group 4"/>
          <p:cNvGrpSpPr>
            <a:grpSpLocks/>
          </p:cNvGrpSpPr>
          <p:nvPr/>
        </p:nvGrpSpPr>
        <p:grpSpPr bwMode="auto">
          <a:xfrm>
            <a:off x="6861571" y="4408413"/>
            <a:ext cx="3024188" cy="1584325"/>
            <a:chOff x="2109" y="2184"/>
            <a:chExt cx="1640" cy="817"/>
          </a:xfrm>
        </p:grpSpPr>
        <p:sp>
          <p:nvSpPr>
            <p:cNvPr id="13" name="AutoShape 5"/>
            <p:cNvSpPr>
              <a:spLocks noChangeArrowheads="1"/>
            </p:cNvSpPr>
            <p:nvPr/>
          </p:nvSpPr>
          <p:spPr bwMode="gray">
            <a:xfrm>
              <a:off x="2109" y="2184"/>
              <a:ext cx="1640" cy="817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FFFF99"/>
                </a:gs>
                <a:gs pos="100000">
                  <a:srgbClr val="FFFFFF"/>
                </a:gs>
              </a:gsLst>
              <a:lin ang="5400000" scaled="1"/>
            </a:gradFill>
            <a:ln w="9525" algn="ctr">
              <a:solidFill>
                <a:srgbClr val="FF9900"/>
              </a:solidFill>
              <a:round/>
              <a:headEnd/>
              <a:tailEnd/>
            </a:ln>
            <a:effectLst>
              <a:outerShdw dist="117088" dir="8363922" algn="ctr" rotWithShape="0">
                <a:schemeClr val="bg2">
                  <a:alpha val="50000"/>
                </a:schemeClr>
              </a:outerShdw>
            </a:effec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9pPr>
            </a:lstStyle>
            <a:p>
              <a:endParaRPr lang="zh-CN" altLang="en-US" sz="1800">
                <a:latin typeface="Arial" charset="0"/>
                <a:ea typeface="黑体" pitchFamily="2" charset="-122"/>
              </a:endParaRPr>
            </a:p>
          </p:txBody>
        </p:sp>
        <p:sp>
          <p:nvSpPr>
            <p:cNvPr id="14" name="AutoShape 6"/>
            <p:cNvSpPr>
              <a:spLocks noChangeArrowheads="1"/>
            </p:cNvSpPr>
            <p:nvPr/>
          </p:nvSpPr>
          <p:spPr bwMode="gray">
            <a:xfrm>
              <a:off x="2245" y="2229"/>
              <a:ext cx="1488" cy="288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99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FF99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17088" dir="8363922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楷体_GB2312" pitchFamily="49" charset="-122"/>
                  <a:ea typeface="楷体_GB2312" pitchFamily="49" charset="-122"/>
                </a:defRPr>
              </a:lvl9pPr>
            </a:lstStyle>
            <a:p>
              <a:pPr algn="ctr"/>
              <a:r>
                <a:rPr lang="zh-CN" altLang="en-US" sz="1800" dirty="0">
                  <a:latin typeface="Arial" charset="0"/>
                  <a:ea typeface="黑体" pitchFamily="2" charset="-122"/>
                  <a:cs typeface="Courier New" pitchFamily="49" charset="0"/>
                </a:rPr>
                <a:t>学生</a:t>
              </a:r>
              <a:r>
                <a:rPr lang="zh-CN" altLang="en-US" sz="1800" dirty="0" smtClean="0">
                  <a:latin typeface="Arial" charset="0"/>
                  <a:ea typeface="黑体" pitchFamily="2" charset="-122"/>
                  <a:cs typeface="Courier New" pitchFamily="49" charset="0"/>
                </a:rPr>
                <a:t>信息管理</a:t>
              </a:r>
              <a:endParaRPr lang="zh-CN" altLang="en-US" sz="1800" dirty="0">
                <a:latin typeface="Arial" charset="0"/>
                <a:ea typeface="黑体" pitchFamily="2" charset="-122"/>
                <a:cs typeface="Courier New" pitchFamily="49" charset="0"/>
              </a:endParaRPr>
            </a:p>
          </p:txBody>
        </p:sp>
      </p:grpSp>
      <p:sp>
        <p:nvSpPr>
          <p:cNvPr id="4" name="下箭头 3"/>
          <p:cNvSpPr/>
          <p:nvPr/>
        </p:nvSpPr>
        <p:spPr>
          <a:xfrm>
            <a:off x="2972991" y="3400301"/>
            <a:ext cx="360040" cy="793170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下箭头 16"/>
          <p:cNvSpPr/>
          <p:nvPr/>
        </p:nvSpPr>
        <p:spPr>
          <a:xfrm>
            <a:off x="8222496" y="3305045"/>
            <a:ext cx="360040" cy="793170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下箭头 17"/>
          <p:cNvSpPr/>
          <p:nvPr/>
        </p:nvSpPr>
        <p:spPr>
          <a:xfrm rot="18407807">
            <a:off x="5151878" y="1699518"/>
            <a:ext cx="360040" cy="334510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下箭头 18"/>
          <p:cNvSpPr/>
          <p:nvPr/>
        </p:nvSpPr>
        <p:spPr>
          <a:xfrm rot="3354220">
            <a:off x="5863099" y="1734312"/>
            <a:ext cx="360040" cy="334510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汇总连接 4"/>
          <p:cNvSpPr/>
          <p:nvPr/>
        </p:nvSpPr>
        <p:spPr>
          <a:xfrm>
            <a:off x="5061223" y="1888133"/>
            <a:ext cx="1296144" cy="864096"/>
          </a:xfrm>
          <a:prstGeom prst="flowChartSummingJunction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356773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" grpId="0" animBg="1"/>
      <p:bldP spid="18" grpId="0" animBg="1"/>
      <p:bldP spid="19" grpId="0" animBg="1"/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访问控制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35" name="Rectangle 2"/>
          <p:cNvSpPr txBox="1">
            <a:spLocks noChangeArrowheads="1"/>
          </p:cNvSpPr>
          <p:nvPr/>
        </p:nvSpPr>
        <p:spPr>
          <a:xfrm>
            <a:off x="2468935" y="1960141"/>
            <a:ext cx="6696744" cy="2376264"/>
          </a:xfrm>
          <a:prstGeom prst="rect">
            <a:avLst/>
          </a:prstGeom>
          <a:ln>
            <a:solidFill>
              <a:srgbClr val="639CD3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 smtClean="0"/>
              <a:t>之前我们的系统虽然有登录功能，但并没有访问控制，用户其实不用登录，一样可以访问我们的系统</a:t>
            </a:r>
            <a:endParaRPr lang="en-US" altLang="zh-CN" dirty="0" smtClean="0"/>
          </a:p>
          <a:p>
            <a:pPr fontAlgn="auto">
              <a:spcAft>
                <a:spcPts val="0"/>
              </a:spcAft>
            </a:pPr>
            <a:r>
              <a:rPr lang="zh-CN" altLang="en-US" dirty="0" smtClean="0">
                <a:latin typeface="+mn-ea"/>
              </a:rPr>
              <a:t>升级系统，实现只有登录用户才可以使用系统功能</a:t>
            </a:r>
            <a:endParaRPr lang="en-US" altLang="zh-CN" dirty="0" smtClean="0">
              <a:latin typeface="+mn-ea"/>
            </a:endParaRPr>
          </a:p>
        </p:txBody>
      </p:sp>
      <p:sp>
        <p:nvSpPr>
          <p:cNvPr id="12" name="Freeform 48"/>
          <p:cNvSpPr>
            <a:spLocks noEditPoints="1"/>
          </p:cNvSpPr>
          <p:nvPr/>
        </p:nvSpPr>
        <p:spPr bwMode="auto">
          <a:xfrm>
            <a:off x="1817348" y="1356561"/>
            <a:ext cx="250987" cy="303906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1F497D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Donut 51"/>
          <p:cNvSpPr/>
          <p:nvPr/>
        </p:nvSpPr>
        <p:spPr>
          <a:xfrm>
            <a:off x="1578219" y="1146267"/>
            <a:ext cx="724494" cy="724494"/>
          </a:xfrm>
          <a:prstGeom prst="donut">
            <a:avLst>
              <a:gd name="adj" fmla="val 6804"/>
            </a:avLst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38926" y="1240061"/>
            <a:ext cx="4134465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b="1" dirty="0" smtClean="0">
                <a:solidFill>
                  <a:srgbClr val="1F497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首先，实现访问控制，只有登录用户方可使用系统</a:t>
            </a:r>
            <a:endParaRPr lang="en-GB" sz="1400" b="1" dirty="0">
              <a:solidFill>
                <a:srgbClr val="1F497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BDAE-6328-4A1B-86F8-B736B10B2DAD}" type="datetime10">
              <a:rPr lang="zh-CN" altLang="en-US" smtClean="0"/>
              <a:t>14:57</a:t>
            </a:fld>
            <a:endParaRPr lang="zh-CN" altLang="en-US"/>
          </a:p>
        </p:txBody>
      </p:sp>
      <p:pic>
        <p:nvPicPr>
          <p:cNvPr id="10" name="Picture 3" descr="G:\大学代课\中山学院\模板素材\可爱的狗狗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509" y="5456644"/>
            <a:ext cx="1168622" cy="1150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云形标注 10"/>
          <p:cNvSpPr/>
          <p:nvPr/>
        </p:nvSpPr>
        <p:spPr>
          <a:xfrm>
            <a:off x="9957767" y="3142054"/>
            <a:ext cx="2278099" cy="875666"/>
          </a:xfrm>
          <a:prstGeom prst="cloudCallout">
            <a:avLst>
              <a:gd name="adj1" fmla="val -85440"/>
              <a:gd name="adj2" fmla="val 207099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/>
              <a:t>看看漏洞呗</a:t>
            </a:r>
            <a:endParaRPr lang="en-US" altLang="zh-CN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344350531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使用角色控制权限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35" name="Rectangle 2"/>
          <p:cNvSpPr txBox="1">
            <a:spLocks noChangeArrowheads="1"/>
          </p:cNvSpPr>
          <p:nvPr/>
        </p:nvSpPr>
        <p:spPr>
          <a:xfrm>
            <a:off x="2612951" y="1888133"/>
            <a:ext cx="6696744" cy="2376264"/>
          </a:xfrm>
          <a:prstGeom prst="rect">
            <a:avLst/>
          </a:prstGeom>
          <a:ln>
            <a:solidFill>
              <a:srgbClr val="639CD3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/>
              <a:t>当</a:t>
            </a:r>
            <a:r>
              <a:rPr lang="zh-CN" altLang="en-US" dirty="0" smtClean="0"/>
              <a:t>用户访问一个</a:t>
            </a:r>
            <a:r>
              <a:rPr lang="en-US" altLang="zh-CN" dirty="0" err="1" smtClean="0"/>
              <a:t>jsp</a:t>
            </a:r>
            <a:r>
              <a:rPr lang="zh-CN" altLang="en-US" dirty="0" smtClean="0"/>
              <a:t>或者</a:t>
            </a:r>
            <a:r>
              <a:rPr lang="en-US" altLang="zh-CN" dirty="0" smtClean="0"/>
              <a:t>servlet</a:t>
            </a:r>
            <a:r>
              <a:rPr lang="zh-CN" altLang="en-US" dirty="0" smtClean="0"/>
              <a:t>时</a:t>
            </a:r>
            <a:endParaRPr lang="en-US" altLang="zh-CN" dirty="0" smtClean="0"/>
          </a:p>
          <a:p>
            <a:pPr fontAlgn="auto">
              <a:spcAft>
                <a:spcPts val="0"/>
              </a:spcAft>
            </a:pPr>
            <a:r>
              <a:rPr lang="zh-CN" altLang="en-US" dirty="0" smtClean="0"/>
              <a:t>首先看</a:t>
            </a:r>
            <a:r>
              <a:rPr lang="en-US" altLang="zh-CN" dirty="0" smtClean="0"/>
              <a:t>session</a:t>
            </a:r>
            <a:r>
              <a:rPr lang="zh-CN" altLang="en-US" dirty="0" smtClean="0"/>
              <a:t>中是否有该用户信息</a:t>
            </a:r>
            <a:endParaRPr lang="en-US" altLang="zh-CN" dirty="0" smtClean="0"/>
          </a:p>
          <a:p>
            <a:pPr fontAlgn="auto">
              <a:spcAft>
                <a:spcPts val="0"/>
              </a:spcAft>
            </a:pPr>
            <a:r>
              <a:rPr lang="zh-CN" altLang="en-US" dirty="0" smtClean="0"/>
              <a:t>然后，看用户是什么角色</a:t>
            </a:r>
            <a:endParaRPr lang="en-US" altLang="zh-CN" dirty="0" smtClean="0"/>
          </a:p>
          <a:p>
            <a:pPr fontAlgn="auto">
              <a:spcAft>
                <a:spcPts val="0"/>
              </a:spcAft>
            </a:pPr>
            <a:r>
              <a:rPr lang="zh-CN" altLang="en-US" dirty="0" smtClean="0"/>
              <a:t>根据预定义的规则，判断用户可否访问该功能</a:t>
            </a:r>
            <a:endParaRPr lang="en-US" altLang="zh-CN" dirty="0" smtClean="0"/>
          </a:p>
        </p:txBody>
      </p:sp>
      <p:sp>
        <p:nvSpPr>
          <p:cNvPr id="12" name="Freeform 48"/>
          <p:cNvSpPr>
            <a:spLocks noEditPoints="1"/>
          </p:cNvSpPr>
          <p:nvPr/>
        </p:nvSpPr>
        <p:spPr bwMode="auto">
          <a:xfrm>
            <a:off x="1817348" y="1356561"/>
            <a:ext cx="250987" cy="303906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1F497D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Donut 51"/>
          <p:cNvSpPr/>
          <p:nvPr/>
        </p:nvSpPr>
        <p:spPr>
          <a:xfrm>
            <a:off x="1578219" y="1146267"/>
            <a:ext cx="724494" cy="724494"/>
          </a:xfrm>
          <a:prstGeom prst="donut">
            <a:avLst>
              <a:gd name="adj" fmla="val 6804"/>
            </a:avLst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37615" y="1240061"/>
            <a:ext cx="3236784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b="1" dirty="0" smtClean="0">
                <a:solidFill>
                  <a:srgbClr val="1F497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我们用简单的角色实现权限的初步控制</a:t>
            </a:r>
            <a:endParaRPr lang="en-GB" sz="1400" b="1" dirty="0">
              <a:solidFill>
                <a:srgbClr val="1F497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BDAE-6328-4A1B-86F8-B736B10B2DAD}" type="datetime10">
              <a:rPr lang="zh-CN" altLang="en-US" smtClean="0"/>
              <a:t>14:57</a:t>
            </a:fld>
            <a:endParaRPr lang="zh-CN" altLang="en-US"/>
          </a:p>
        </p:txBody>
      </p:sp>
      <p:pic>
        <p:nvPicPr>
          <p:cNvPr id="10" name="Picture 3" descr="G:\大学代课\中山学院\模板素材\可爱的狗狗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5559" y="5633897"/>
            <a:ext cx="1168622" cy="1150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云形标注 10"/>
          <p:cNvSpPr/>
          <p:nvPr/>
        </p:nvSpPr>
        <p:spPr>
          <a:xfrm>
            <a:off x="9579817" y="3319307"/>
            <a:ext cx="2278099" cy="875666"/>
          </a:xfrm>
          <a:prstGeom prst="cloudCallout">
            <a:avLst>
              <a:gd name="adj1" fmla="val -85440"/>
              <a:gd name="adj2" fmla="val 207099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/>
              <a:t>有点复杂</a:t>
            </a:r>
            <a:r>
              <a:rPr lang="zh-CN" altLang="en-US" sz="1600" b="1" dirty="0" smtClean="0"/>
              <a:t>啊。。</a:t>
            </a:r>
            <a:endParaRPr lang="en-US" altLang="zh-CN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3029670947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259"/>
          <p:cNvSpPr>
            <a:spLocks noChangeArrowheads="1"/>
          </p:cNvSpPr>
          <p:nvPr/>
        </p:nvSpPr>
        <p:spPr bwMode="auto">
          <a:xfrm>
            <a:off x="2252911" y="3976365"/>
            <a:ext cx="8568952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7200" b="1" kern="5000" spc="600" dirty="0">
                <a:solidFill>
                  <a:srgbClr val="1F497D"/>
                </a:solidFill>
                <a:cs typeface="Arial" panose="020B0604020202020204" pitchFamily="34" charset="0"/>
              </a:rPr>
              <a:t>让</a:t>
            </a:r>
            <a:r>
              <a:rPr lang="zh-CN" altLang="en-US" sz="7200" b="1" kern="5000" spc="600" dirty="0" smtClean="0">
                <a:solidFill>
                  <a:srgbClr val="1F497D"/>
                </a:solidFill>
                <a:cs typeface="Arial" panose="020B0604020202020204" pitchFamily="34" charset="0"/>
              </a:rPr>
              <a:t>我们一起成长</a:t>
            </a:r>
            <a:endParaRPr lang="zh-CN" altLang="en-US" sz="7200" b="1" kern="5000" spc="600" dirty="0">
              <a:solidFill>
                <a:srgbClr val="1F497D"/>
              </a:solidFill>
              <a:cs typeface="Arial" panose="020B0604020202020204" pitchFamily="34" charset="0"/>
            </a:endParaRPr>
          </a:p>
        </p:txBody>
      </p:sp>
      <p:sp>
        <p:nvSpPr>
          <p:cNvPr id="16" name="矩形 259"/>
          <p:cNvSpPr>
            <a:spLocks noChangeArrowheads="1"/>
          </p:cNvSpPr>
          <p:nvPr/>
        </p:nvSpPr>
        <p:spPr bwMode="auto">
          <a:xfrm>
            <a:off x="2612951" y="5272509"/>
            <a:ext cx="7814702" cy="30777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2000" dirty="0" smtClean="0">
                <a:solidFill>
                  <a:srgbClr val="1F497D"/>
                </a:solidFill>
                <a:cs typeface="Arial" panose="020B0604020202020204" pitchFamily="34" charset="0"/>
              </a:rPr>
              <a:t>THANK  YOU </a:t>
            </a:r>
            <a:endParaRPr lang="zh-CN" altLang="en-US" sz="2000" dirty="0">
              <a:solidFill>
                <a:srgbClr val="1F497D"/>
              </a:solidFill>
              <a:cs typeface="Arial" panose="020B0604020202020204" pitchFamily="34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2679123" y="5128493"/>
            <a:ext cx="771652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5015358" y="663997"/>
            <a:ext cx="2828034" cy="2828034"/>
            <a:chOff x="1705099" y="2564904"/>
            <a:chExt cx="1800200" cy="1800200"/>
          </a:xfrm>
        </p:grpSpPr>
        <p:sp>
          <p:nvSpPr>
            <p:cNvPr id="9" name="椭圆 8"/>
            <p:cNvSpPr/>
            <p:nvPr/>
          </p:nvSpPr>
          <p:spPr>
            <a:xfrm>
              <a:off x="1705099" y="2564904"/>
              <a:ext cx="1800200" cy="1800200"/>
            </a:xfrm>
            <a:prstGeom prst="ellipse">
              <a:avLst/>
            </a:prstGeom>
            <a:solidFill>
              <a:srgbClr val="1F497D"/>
            </a:solidFill>
            <a:ln>
              <a:noFill/>
            </a:ln>
            <a:effectLst>
              <a:outerShdw blurRad="444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>
                <a:latin typeface="Impact MT Std" pitchFamily="34" charset="0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803050" y="2662855"/>
              <a:ext cx="1604298" cy="1604298"/>
            </a:xfrm>
            <a:prstGeom prst="ellipse">
              <a:avLst/>
            </a:prstGeom>
            <a:blipFill>
              <a:blip r:embed="rId3" cstate="print"/>
              <a:stretch>
                <a:fillRect/>
              </a:stretch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>
                <a:latin typeface="Impact MT Std" pitchFamily="34" charset="0"/>
              </a:endParaRPr>
            </a:p>
          </p:txBody>
        </p:sp>
      </p:grpSp>
      <p:sp>
        <p:nvSpPr>
          <p:cNvPr id="11" name="TextBox 58"/>
          <p:cNvSpPr txBox="1"/>
          <p:nvPr/>
        </p:nvSpPr>
        <p:spPr>
          <a:xfrm>
            <a:off x="5007216" y="1592550"/>
            <a:ext cx="2844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rgbClr val="FFC000"/>
                </a:solidFill>
                <a:latin typeface="Impact MT Std" pitchFamily="34" charset="0"/>
                <a:ea typeface="微软雅黑" panose="020B0503020204020204" pitchFamily="34" charset="-122"/>
              </a:rPr>
              <a:t>UESTC</a:t>
            </a:r>
            <a:endParaRPr lang="zh-CN" altLang="en-US" sz="6000" b="1" dirty="0">
              <a:solidFill>
                <a:srgbClr val="FFC000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 flipH="1">
            <a:off x="3377380" y="2638054"/>
            <a:ext cx="417953" cy="417953"/>
          </a:xfrm>
          <a:prstGeom prst="ellipse">
            <a:avLst/>
          </a:prstGeom>
          <a:solidFill>
            <a:srgbClr val="1F497D"/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 flipH="1">
            <a:off x="4797192" y="2761804"/>
            <a:ext cx="275632" cy="275632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flipH="1">
            <a:off x="2406627" y="2375543"/>
            <a:ext cx="344324" cy="344322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 flipH="1">
            <a:off x="8142121" y="2471531"/>
            <a:ext cx="580544" cy="580546"/>
          </a:xfrm>
          <a:prstGeom prst="ellipse">
            <a:avLst/>
          </a:prstGeom>
          <a:solidFill>
            <a:srgbClr val="1F497D"/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 flipH="1">
            <a:off x="4138780" y="2146251"/>
            <a:ext cx="564888" cy="564890"/>
          </a:xfrm>
          <a:prstGeom prst="ellipse">
            <a:avLst/>
          </a:prstGeom>
          <a:solidFill>
            <a:srgbClr val="1F497D"/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 flipH="1">
            <a:off x="8626501" y="2153960"/>
            <a:ext cx="275632" cy="275632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 flipH="1">
            <a:off x="7466705" y="3028800"/>
            <a:ext cx="275632" cy="275632"/>
          </a:xfrm>
          <a:prstGeom prst="ellipse">
            <a:avLst/>
          </a:prstGeom>
          <a:solidFill>
            <a:srgbClr val="1F497D"/>
          </a:solidFill>
          <a:ln w="28575" cap="flat">
            <a:solidFill>
              <a:schemeClr val="tx1">
                <a:alpha val="55000"/>
              </a:schemeClr>
            </a:solidFill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 flipH="1">
            <a:off x="9548483" y="2569364"/>
            <a:ext cx="417953" cy="417953"/>
          </a:xfrm>
          <a:prstGeom prst="ellipse">
            <a:avLst/>
          </a:prstGeom>
          <a:solidFill>
            <a:srgbClr val="1F497D"/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1DB-400B-4451-86C5-F97A446DB032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223080"/>
      </p:ext>
    </p:extLst>
  </p:cSld>
  <p:clrMapOvr>
    <a:masterClrMapping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650"/>
                            </p:stCondLst>
                            <p:childTnLst>
                              <p:par>
                                <p:cTn id="2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4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6" grpId="0"/>
      <p:bldP spid="16" grpId="1"/>
      <p:bldP spid="11" grpId="0"/>
      <p:bldP spid="12" grpId="0" animBg="1"/>
      <p:bldP spid="13" grpId="0" animBg="1"/>
      <p:bldP spid="15" grpId="0" animBg="1"/>
      <p:bldP spid="17" grpId="0" animBg="1"/>
      <p:bldP spid="18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H_Number_1"/>
          <p:cNvSpPr/>
          <p:nvPr>
            <p:custDataLst>
              <p:tags r:id="rId1"/>
            </p:custDataLst>
          </p:nvPr>
        </p:nvSpPr>
        <p:spPr>
          <a:xfrm>
            <a:off x="4701183" y="3311524"/>
            <a:ext cx="379647" cy="379647"/>
          </a:xfrm>
          <a:prstGeom prst="ellipse">
            <a:avLst/>
          </a:prstGeom>
          <a:solidFill>
            <a:srgbClr val="1F497D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方正正粗黑简体" panose="02000000000000000000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方正正粗黑简体" panose="02000000000000000000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2" name="MH_Entry_1"/>
          <p:cNvSpPr/>
          <p:nvPr>
            <p:custDataLst>
              <p:tags r:id="rId2"/>
            </p:custDataLst>
          </p:nvPr>
        </p:nvSpPr>
        <p:spPr>
          <a:xfrm>
            <a:off x="5318665" y="3230318"/>
            <a:ext cx="5287181" cy="61555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4000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会话跟踪原理</a:t>
            </a:r>
            <a:endParaRPr lang="zh-CN" altLang="en-US" sz="2000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13" name="MH_Number_2"/>
          <p:cNvSpPr/>
          <p:nvPr>
            <p:custDataLst>
              <p:tags r:id="rId3"/>
            </p:custDataLst>
          </p:nvPr>
        </p:nvSpPr>
        <p:spPr>
          <a:xfrm>
            <a:off x="4701183" y="4204864"/>
            <a:ext cx="379647" cy="379647"/>
          </a:xfrm>
          <a:prstGeom prst="ellipse">
            <a:avLst/>
          </a:prstGeom>
          <a:solidFill>
            <a:srgbClr val="1F497D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方正正粗黑简体" panose="02000000000000000000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方正正粗黑简体" panose="02000000000000000000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4" name="MH_Entry_2"/>
          <p:cNvSpPr/>
          <p:nvPr>
            <p:custDataLst>
              <p:tags r:id="rId4"/>
            </p:custDataLst>
          </p:nvPr>
        </p:nvSpPr>
        <p:spPr>
          <a:xfrm>
            <a:off x="5318665" y="4123657"/>
            <a:ext cx="4999149" cy="61555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 sz="4000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session</a:t>
            </a:r>
            <a:r>
              <a:rPr lang="zh-CN" altLang="en-US" sz="4000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对象</a:t>
            </a:r>
            <a:endParaRPr lang="zh-CN" altLang="en-US" sz="2000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15" name="MH_Number_3"/>
          <p:cNvSpPr/>
          <p:nvPr>
            <p:custDataLst>
              <p:tags r:id="rId5"/>
            </p:custDataLst>
          </p:nvPr>
        </p:nvSpPr>
        <p:spPr>
          <a:xfrm>
            <a:off x="4701183" y="5098204"/>
            <a:ext cx="379647" cy="379647"/>
          </a:xfrm>
          <a:prstGeom prst="ellipse">
            <a:avLst/>
          </a:prstGeom>
          <a:solidFill>
            <a:srgbClr val="1F497D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方正正粗黑简体" panose="02000000000000000000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3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方正正粗黑简体" panose="02000000000000000000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6" name="MH_Entry_3"/>
          <p:cNvSpPr/>
          <p:nvPr>
            <p:custDataLst>
              <p:tags r:id="rId6"/>
            </p:custDataLst>
          </p:nvPr>
        </p:nvSpPr>
        <p:spPr>
          <a:xfrm>
            <a:off x="5318665" y="5016996"/>
            <a:ext cx="6223278" cy="61555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4000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使用会话跟踪控制权限</a:t>
            </a:r>
            <a:endParaRPr lang="zh-CN" altLang="en-US" sz="2000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19" name="MH_Others_1"/>
          <p:cNvSpPr txBox="1"/>
          <p:nvPr>
            <p:custDataLst>
              <p:tags r:id="rId7"/>
            </p:custDataLst>
          </p:nvPr>
        </p:nvSpPr>
        <p:spPr>
          <a:xfrm>
            <a:off x="2180903" y="866116"/>
            <a:ext cx="3816424" cy="110786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7199" b="1" dirty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课程</a:t>
            </a:r>
            <a:r>
              <a:rPr lang="zh-CN" altLang="en-US" sz="7199" b="1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目标</a:t>
            </a:r>
            <a:endParaRPr lang="zh-CN" altLang="en-US" sz="7199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0" name="MH_Others_2"/>
          <p:cNvSpPr txBox="1"/>
          <p:nvPr>
            <p:custDataLst>
              <p:tags r:id="rId8"/>
            </p:custDataLst>
          </p:nvPr>
        </p:nvSpPr>
        <p:spPr>
          <a:xfrm>
            <a:off x="2329214" y="2043762"/>
            <a:ext cx="2329889" cy="492443"/>
          </a:xfrm>
          <a:prstGeom prst="rect">
            <a:avLst/>
          </a:prstGeom>
          <a:noFill/>
        </p:spPr>
        <p:txBody>
          <a:bodyPr vert="horz"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3200" b="1" dirty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CONTENTS</a:t>
            </a:r>
            <a:endParaRPr lang="zh-CN" altLang="en-US" sz="3200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E16BA-B4F3-4B0C-9D5B-6156439581C2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4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5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5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6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85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/>
      <p:bldP spid="15" grpId="0" animBg="1"/>
      <p:bldP spid="16" grpId="0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4845199" y="2880748"/>
            <a:ext cx="705678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r>
              <a:rPr lang="zh-CN" altLang="en-US" sz="6000" b="1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会话跟踪原理</a:t>
            </a:r>
            <a:endParaRPr lang="zh-CN" altLang="en-US" sz="6000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4917207" y="1944644"/>
            <a:ext cx="2880320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zh-CN" altLang="en-US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基于</a:t>
            </a:r>
            <a:r>
              <a:rPr lang="en-US" altLang="zh-CN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Servlet</a:t>
            </a:r>
            <a:r>
              <a:rPr lang="zh-CN" altLang="en-US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的会话跟踪</a:t>
            </a:r>
            <a:endParaRPr lang="zh-CN" altLang="en-US" sz="2002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5061223" y="2381592"/>
            <a:ext cx="4536504" cy="0"/>
          </a:xfrm>
          <a:prstGeom prst="line">
            <a:avLst/>
          </a:prstGeom>
          <a:noFill/>
          <a:ln w="6350" cap="flat" cmpd="sng">
            <a:solidFill>
              <a:srgbClr val="1F497D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2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1676847" y="1384077"/>
            <a:ext cx="3021981" cy="3154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9897" dirty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01</a:t>
            </a:r>
            <a:endParaRPr lang="zh-CN" altLang="en-US" sz="19897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43873-9515-41E7-BE03-1A877FC37910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5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25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HTTP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是无状态协议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(3-1)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807543" y="1268413"/>
            <a:ext cx="6934200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zh-CN" dirty="0" smtClean="0">
                <a:latin typeface="Arial Narrow" pitchFamily="34" charset="0"/>
              </a:rPr>
              <a:t>HTTP</a:t>
            </a:r>
            <a:r>
              <a:rPr lang="zh-CN" altLang="zh-CN" dirty="0">
                <a:latin typeface="Arial Narrow" pitchFamily="34" charset="0"/>
              </a:rPr>
              <a:t>协议有什么特点？</a:t>
            </a:r>
          </a:p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zh-CN" altLang="zh-CN" dirty="0">
                <a:latin typeface="Arial Narrow" pitchFamily="34" charset="0"/>
              </a:rPr>
              <a:t>无状态</a:t>
            </a: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3282205" y="3333750"/>
            <a:ext cx="1347788" cy="1185863"/>
            <a:chOff x="20" y="-96"/>
            <a:chExt cx="1335" cy="1191"/>
          </a:xfrm>
        </p:grpSpPr>
        <p:graphicFrame>
          <p:nvGraphicFramePr>
            <p:cNvPr id="8" name="Object 5"/>
            <p:cNvGraphicFramePr>
              <a:graphicFrameLocks noChangeAspect="1"/>
            </p:cNvGraphicFramePr>
            <p:nvPr/>
          </p:nvGraphicFramePr>
          <p:xfrm>
            <a:off x="20" y="-96"/>
            <a:ext cx="984" cy="104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12" r:id="rId4" imgW="2615873" imgH="2666667" progId="Photoshop.Image.7">
                    <p:embed/>
                  </p:oleObj>
                </mc:Choice>
                <mc:Fallback>
                  <p:oleObj r:id="rId4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" y="-96"/>
                          <a:ext cx="984" cy="104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9" name="Picture 6" descr="TowerCase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aphicFrame>
        <p:nvGraphicFramePr>
          <p:cNvPr id="10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9790061"/>
              </p:ext>
            </p:extLst>
          </p:nvPr>
        </p:nvGraphicFramePr>
        <p:xfrm>
          <a:off x="6501655" y="3716338"/>
          <a:ext cx="1123950" cy="180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3" r:id="rId7" imgW="1225091" imgH="1962750" progId="Photoshop.Image.7">
                  <p:embed/>
                </p:oleObj>
              </mc:Choice>
              <mc:Fallback>
                <p:oleObj r:id="rId7" imgW="1225091" imgH="1962750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1655" y="3716338"/>
                        <a:ext cx="1123950" cy="180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Group 8"/>
          <p:cNvGrpSpPr>
            <a:grpSpLocks noChangeAspect="1"/>
          </p:cNvGrpSpPr>
          <p:nvPr/>
        </p:nvGrpSpPr>
        <p:grpSpPr bwMode="auto">
          <a:xfrm>
            <a:off x="3318718" y="5102225"/>
            <a:ext cx="1282700" cy="1135063"/>
            <a:chOff x="13" y="17"/>
            <a:chExt cx="1342" cy="1078"/>
          </a:xfrm>
        </p:grpSpPr>
        <p:graphicFrame>
          <p:nvGraphicFramePr>
            <p:cNvPr id="12" name="Object 9"/>
            <p:cNvGraphicFramePr>
              <a:graphicFrameLocks noChangeAspect="1"/>
            </p:cNvGraphicFramePr>
            <p:nvPr/>
          </p:nvGraphicFramePr>
          <p:xfrm>
            <a:off x="13" y="17"/>
            <a:ext cx="987" cy="100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14" r:id="rId9" imgW="2615873" imgH="2666667" progId="Photoshop.Image.7">
                    <p:embed/>
                  </p:oleObj>
                </mc:Choice>
                <mc:Fallback>
                  <p:oleObj r:id="rId9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" y="17"/>
                          <a:ext cx="987" cy="100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3" name="Picture 10" descr="TowerCase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" name="Line 11"/>
          <p:cNvSpPr>
            <a:spLocks noChangeShapeType="1"/>
          </p:cNvSpPr>
          <p:nvPr/>
        </p:nvSpPr>
        <p:spPr bwMode="auto">
          <a:xfrm>
            <a:off x="5033218" y="4005263"/>
            <a:ext cx="1225550" cy="360362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 flipV="1">
            <a:off x="4961780" y="5013325"/>
            <a:ext cx="1296988" cy="360363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5349130" y="3783013"/>
            <a:ext cx="6492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访问</a:t>
            </a: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5277693" y="4797425"/>
            <a:ext cx="7207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访问</a:t>
            </a:r>
          </a:p>
        </p:txBody>
      </p:sp>
      <p:sp>
        <p:nvSpPr>
          <p:cNvPr id="18" name="AutoShape 15"/>
          <p:cNvSpPr>
            <a:spLocks noChangeArrowheads="1"/>
          </p:cNvSpPr>
          <p:nvPr/>
        </p:nvSpPr>
        <p:spPr bwMode="auto">
          <a:xfrm>
            <a:off x="6214318" y="2276475"/>
            <a:ext cx="3311525" cy="1152525"/>
          </a:xfrm>
          <a:prstGeom prst="wedgeRoundRectCallout">
            <a:avLst>
              <a:gd name="adj1" fmla="val -21093"/>
              <a:gd name="adj2" fmla="val 78787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miter lim="800000"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我刚刚被访问了两次，但是我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不知道，是一个人访问了两次？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还是两个人各访问一次</a:t>
            </a:r>
          </a:p>
        </p:txBody>
      </p:sp>
      <p:sp>
        <p:nvSpPr>
          <p:cNvPr id="19" name="AutoShape 16"/>
          <p:cNvSpPr>
            <a:spLocks noChangeArrowheads="1"/>
          </p:cNvSpPr>
          <p:nvPr/>
        </p:nvSpPr>
        <p:spPr bwMode="auto">
          <a:xfrm>
            <a:off x="3837830" y="6092825"/>
            <a:ext cx="3819525" cy="35877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en-US" altLang="zh-CN" sz="1800">
                <a:latin typeface="Arial" charset="0"/>
                <a:ea typeface="黑体" pitchFamily="2" charset="-122"/>
              </a:rPr>
              <a:t>HTTP</a:t>
            </a:r>
            <a:r>
              <a:rPr lang="zh-CN" altLang="en-US" sz="1800">
                <a:latin typeface="Arial" charset="0"/>
                <a:ea typeface="黑体" pitchFamily="2" charset="-122"/>
              </a:rPr>
              <a:t>协议不记录用户的信息</a:t>
            </a:r>
          </a:p>
        </p:txBody>
      </p:sp>
      <p:pic>
        <p:nvPicPr>
          <p:cNvPr id="20" name="Picture 17" descr="问题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168" y="981075"/>
            <a:ext cx="10795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8"/>
          <p:cNvSpPr>
            <a:spLocks noChangeArrowheads="1"/>
          </p:cNvSpPr>
          <p:nvPr/>
        </p:nvSpPr>
        <p:spPr bwMode="auto">
          <a:xfrm>
            <a:off x="2807543" y="2420938"/>
            <a:ext cx="6934200" cy="576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zh-CN" dirty="0" smtClean="0">
                <a:latin typeface="Arial Narrow" pitchFamily="34" charset="0"/>
              </a:rPr>
              <a:t>什么</a:t>
            </a:r>
            <a:r>
              <a:rPr lang="zh-CN" altLang="zh-CN" dirty="0">
                <a:latin typeface="Arial Narrow" pitchFamily="34" charset="0"/>
              </a:rPr>
              <a:t>是无状态 ？</a:t>
            </a:r>
          </a:p>
        </p:txBody>
      </p:sp>
      <p:pic>
        <p:nvPicPr>
          <p:cNvPr id="22" name="Picture 19" descr="问题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168" y="2163763"/>
            <a:ext cx="10795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40B70-B612-43DF-91A7-B18B3FB665F6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287434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utoUpdateAnimBg="0"/>
      <p:bldP spid="17" grpId="0" autoUpdateAnimBg="0"/>
      <p:bldP spid="18" grpId="0" animBg="1" autoUpdateAnimBg="0"/>
      <p:bldP spid="19" grpId="0" animBg="1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HTTP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是无状态协议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(3-2)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2292176" y="4108103"/>
            <a:ext cx="1020763" cy="1101725"/>
            <a:chOff x="21" y="-56"/>
            <a:chExt cx="1334" cy="1151"/>
          </a:xfrm>
        </p:grpSpPr>
        <p:graphicFrame>
          <p:nvGraphicFramePr>
            <p:cNvPr id="7" name="Object 5"/>
            <p:cNvGraphicFramePr>
              <a:graphicFrameLocks noChangeAspect="1"/>
            </p:cNvGraphicFramePr>
            <p:nvPr/>
          </p:nvGraphicFramePr>
          <p:xfrm>
            <a:off x="21" y="-56"/>
            <a:ext cx="983" cy="10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30" r:id="rId4" imgW="2615873" imgH="2666667" progId="Photoshop.Image.7">
                    <p:embed/>
                  </p:oleObj>
                </mc:Choice>
                <mc:Fallback>
                  <p:oleObj r:id="rId4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" y="-56"/>
                          <a:ext cx="983" cy="104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8" name="Picture 6" descr="TowerCase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aphicFrame>
        <p:nvGraphicFramePr>
          <p:cNvPr id="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563013"/>
              </p:ext>
            </p:extLst>
          </p:nvPr>
        </p:nvGraphicFramePr>
        <p:xfrm>
          <a:off x="4965526" y="3881091"/>
          <a:ext cx="995363" cy="166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1" r:id="rId7" imgW="1225091" imgH="1962750" progId="Photoshop.Image.7">
                  <p:embed/>
                </p:oleObj>
              </mc:Choice>
              <mc:Fallback>
                <p:oleObj r:id="rId7" imgW="1225091" imgH="1962750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65526" y="3881091"/>
                        <a:ext cx="995363" cy="166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8"/>
          <p:cNvGrpSpPr>
            <a:grpSpLocks noChangeAspect="1"/>
          </p:cNvGrpSpPr>
          <p:nvPr/>
        </p:nvGrpSpPr>
        <p:grpSpPr bwMode="auto">
          <a:xfrm>
            <a:off x="7807151" y="4096991"/>
            <a:ext cx="904875" cy="1101725"/>
            <a:chOff x="70" y="-56"/>
            <a:chExt cx="1285" cy="1151"/>
          </a:xfrm>
        </p:grpSpPr>
        <p:graphicFrame>
          <p:nvGraphicFramePr>
            <p:cNvPr id="11" name="Object 9"/>
            <p:cNvGraphicFramePr>
              <a:graphicFrameLocks noChangeAspect="1"/>
            </p:cNvGraphicFramePr>
            <p:nvPr/>
          </p:nvGraphicFramePr>
          <p:xfrm>
            <a:off x="70" y="-56"/>
            <a:ext cx="983" cy="10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32" r:id="rId9" imgW="2615873" imgH="2666667" progId="Photoshop.Image.7">
                    <p:embed/>
                  </p:oleObj>
                </mc:Choice>
                <mc:Fallback>
                  <p:oleObj r:id="rId9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0" y="-56"/>
                          <a:ext cx="983" cy="104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2" name="Picture 10" descr="TowerCase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" name="Line 11"/>
          <p:cNvSpPr>
            <a:spLocks noChangeShapeType="1"/>
          </p:cNvSpPr>
          <p:nvPr/>
        </p:nvSpPr>
        <p:spPr bwMode="auto">
          <a:xfrm flipV="1">
            <a:off x="3528839" y="4408141"/>
            <a:ext cx="1223962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 flipH="1" flipV="1">
            <a:off x="3528839" y="4911378"/>
            <a:ext cx="1223962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Line 13"/>
          <p:cNvSpPr>
            <a:spLocks noChangeShapeType="1"/>
          </p:cNvSpPr>
          <p:nvPr/>
        </p:nvSpPr>
        <p:spPr bwMode="auto">
          <a:xfrm flipV="1">
            <a:off x="6192664" y="4905028"/>
            <a:ext cx="1223962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" name="Line 14"/>
          <p:cNvSpPr>
            <a:spLocks noChangeShapeType="1"/>
          </p:cNvSpPr>
          <p:nvPr/>
        </p:nvSpPr>
        <p:spPr bwMode="auto">
          <a:xfrm flipH="1" flipV="1">
            <a:off x="6192664" y="4401791"/>
            <a:ext cx="1223962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3820939" y="4041428"/>
            <a:ext cx="7159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请求</a:t>
            </a:r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6556201" y="4041428"/>
            <a:ext cx="7175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请求</a:t>
            </a:r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3744739" y="4544666"/>
            <a:ext cx="79216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响应</a:t>
            </a:r>
          </a:p>
        </p:txBody>
      </p:sp>
      <p:sp>
        <p:nvSpPr>
          <p:cNvPr id="20" name="Text Box 18"/>
          <p:cNvSpPr txBox="1">
            <a:spLocks noChangeArrowheads="1"/>
          </p:cNvSpPr>
          <p:nvPr/>
        </p:nvSpPr>
        <p:spPr bwMode="auto">
          <a:xfrm>
            <a:off x="6481589" y="4544666"/>
            <a:ext cx="7889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响应</a:t>
            </a:r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>
            <a:off x="2376314" y="5343178"/>
            <a:ext cx="6413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张三</a:t>
            </a: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7927801" y="5336828"/>
            <a:ext cx="6413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李四</a:t>
            </a:r>
          </a:p>
        </p:txBody>
      </p:sp>
      <p:sp>
        <p:nvSpPr>
          <p:cNvPr id="23" name="AutoShape 21"/>
          <p:cNvSpPr>
            <a:spLocks noChangeArrowheads="1"/>
          </p:cNvSpPr>
          <p:nvPr/>
        </p:nvSpPr>
        <p:spPr bwMode="auto">
          <a:xfrm>
            <a:off x="4752801" y="2750791"/>
            <a:ext cx="2305050" cy="719137"/>
          </a:xfrm>
          <a:prstGeom prst="wedgeRoundRectCallout">
            <a:avLst>
              <a:gd name="adj1" fmla="val -25412"/>
              <a:gd name="adj2" fmla="val 112472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miter lim="800000"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为了区分用户，需要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为不同用户作登记</a:t>
            </a:r>
          </a:p>
        </p:txBody>
      </p:sp>
      <p:sp>
        <p:nvSpPr>
          <p:cNvPr id="24" name="Freeform 48"/>
          <p:cNvSpPr>
            <a:spLocks noEditPoints="1"/>
          </p:cNvSpPr>
          <p:nvPr/>
        </p:nvSpPr>
        <p:spPr bwMode="auto">
          <a:xfrm>
            <a:off x="1817348" y="1301925"/>
            <a:ext cx="250987" cy="303906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1F497D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Donut 51"/>
          <p:cNvSpPr/>
          <p:nvPr/>
        </p:nvSpPr>
        <p:spPr>
          <a:xfrm>
            <a:off x="1578219" y="1091631"/>
            <a:ext cx="724494" cy="724494"/>
          </a:xfrm>
          <a:prstGeom prst="donut">
            <a:avLst>
              <a:gd name="adj" fmla="val 6804"/>
            </a:avLst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77027" y="1185425"/>
            <a:ext cx="4124356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b="1" dirty="0" smtClean="0">
                <a:solidFill>
                  <a:srgbClr val="1F497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如何</a:t>
            </a:r>
            <a:r>
              <a:rPr lang="zh-CN" altLang="en-US" sz="1400" b="1" dirty="0">
                <a:solidFill>
                  <a:srgbClr val="1F497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显示张三和李四分别访问某一网页</a:t>
            </a:r>
            <a:r>
              <a:rPr lang="zh-CN" altLang="en-US" sz="1400" b="1" dirty="0" smtClean="0">
                <a:solidFill>
                  <a:srgbClr val="1F497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多少次？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FF104-9FEE-43B3-9677-59A119901F38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837550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utoUpdateAnimBg="0"/>
      <p:bldP spid="18" grpId="0" autoUpdateAnimBg="0"/>
      <p:bldP spid="19" grpId="0" autoUpdateAnimBg="0"/>
      <p:bldP spid="20" grpId="0" autoUpdateAnimBg="0"/>
      <p:bldP spid="23" grpId="0" animBg="1" autoUpdateAnimBg="0"/>
      <p:bldP spid="24" grpId="0" animBg="1"/>
      <p:bldP spid="25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HTTP</a:t>
            </a:r>
            <a:r>
              <a:rPr lang="zh-CN" altLang="en-US" sz="2800" dirty="0">
                <a:solidFill>
                  <a:srgbClr val="1F497D"/>
                </a:solidFill>
                <a:latin typeface="+mn-ea"/>
              </a:rPr>
              <a:t>是无状态协议</a:t>
            </a: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(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3-3)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4329955" y="1811338"/>
            <a:ext cx="2592388" cy="1041400"/>
          </a:xfrm>
          <a:prstGeom prst="wedgeRoundRectCallout">
            <a:avLst>
              <a:gd name="adj1" fmla="val -39468"/>
              <a:gd name="adj2" fmla="val 89481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miter lim="800000"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en-US" altLang="zh-CN" sz="1800">
                <a:latin typeface="Arial" charset="0"/>
                <a:ea typeface="黑体" pitchFamily="2" charset="-122"/>
              </a:rPr>
              <a:t>Web</a:t>
            </a:r>
            <a:r>
              <a:rPr lang="zh-CN" altLang="en-US" sz="1800">
                <a:latin typeface="Arial" charset="0"/>
                <a:ea typeface="黑体" pitchFamily="2" charset="-122"/>
              </a:rPr>
              <a:t>程序能不能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像银行卡号那样，根据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卡号锁定一个用户呢？</a:t>
            </a:r>
          </a:p>
        </p:txBody>
      </p:sp>
      <p:graphicFrame>
        <p:nvGraphicFramePr>
          <p:cNvPr id="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0105173"/>
              </p:ext>
            </p:extLst>
          </p:nvPr>
        </p:nvGraphicFramePr>
        <p:xfrm>
          <a:off x="8689230" y="3000375"/>
          <a:ext cx="1052513" cy="175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r:id="rId4" imgW="1225091" imgH="1962750" progId="Photoshop.Image.7">
                  <p:embed/>
                </p:oleObj>
              </mc:Choice>
              <mc:Fallback>
                <p:oleObj r:id="rId4" imgW="1225091" imgH="1962750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89230" y="3000375"/>
                        <a:ext cx="1052513" cy="175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Line 5"/>
          <p:cNvSpPr>
            <a:spLocks noChangeShapeType="1"/>
          </p:cNvSpPr>
          <p:nvPr/>
        </p:nvSpPr>
        <p:spPr bwMode="auto">
          <a:xfrm flipV="1">
            <a:off x="5769818" y="3644900"/>
            <a:ext cx="1655762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6204793" y="3278188"/>
            <a:ext cx="7889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  <a:cs typeface="Arial" charset="0"/>
              </a:rPr>
              <a:t>请求</a:t>
            </a: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 flipH="1" flipV="1">
            <a:off x="5769818" y="4365625"/>
            <a:ext cx="1655762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Text Box 8"/>
          <p:cNvSpPr txBox="1">
            <a:spLocks noChangeArrowheads="1"/>
          </p:cNvSpPr>
          <p:nvPr/>
        </p:nvSpPr>
        <p:spPr bwMode="auto">
          <a:xfrm>
            <a:off x="6201618" y="4005263"/>
            <a:ext cx="79216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  <a:cs typeface="Arial" charset="0"/>
              </a:rPr>
              <a:t>响应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4474418" y="4797425"/>
            <a:ext cx="3311525" cy="1008063"/>
          </a:xfrm>
          <a:prstGeom prst="wedgeRoundRectCallout">
            <a:avLst>
              <a:gd name="adj1" fmla="val -42616"/>
              <a:gd name="adj2" fmla="val -94880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miter lim="800000"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响应的时候，由服务器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给我分配一个唯一</a:t>
            </a:r>
            <a:r>
              <a:rPr lang="en-US" altLang="zh-CN" sz="1800">
                <a:latin typeface="Arial" charset="0"/>
                <a:ea typeface="黑体" pitchFamily="2" charset="-122"/>
              </a:rPr>
              <a:t>ID</a:t>
            </a:r>
            <a:r>
              <a:rPr lang="zh-CN" altLang="en-US" sz="1800">
                <a:latin typeface="Arial" charset="0"/>
                <a:ea typeface="黑体" pitchFamily="2" charset="-122"/>
              </a:rPr>
              <a:t>号，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这样就能区别不同的用户了</a:t>
            </a:r>
          </a:p>
        </p:txBody>
      </p:sp>
      <p:sp>
        <p:nvSpPr>
          <p:cNvPr id="12" name="AutoShape 10"/>
          <p:cNvSpPr>
            <a:spLocks noChangeArrowheads="1"/>
          </p:cNvSpPr>
          <p:nvPr/>
        </p:nvSpPr>
        <p:spPr bwMode="auto">
          <a:xfrm>
            <a:off x="4906218" y="2132013"/>
            <a:ext cx="2592387" cy="936625"/>
          </a:xfrm>
          <a:prstGeom prst="wedgeRoundRectCallout">
            <a:avLst>
              <a:gd name="adj1" fmla="val -49449"/>
              <a:gd name="adj2" fmla="val 98477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miter lim="800000"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再次请求的时候，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我带着</a:t>
            </a:r>
            <a:r>
              <a:rPr lang="en-US" altLang="zh-CN" sz="1800">
                <a:latin typeface="Arial" charset="0"/>
                <a:ea typeface="黑体" pitchFamily="2" charset="-122"/>
              </a:rPr>
              <a:t>ID</a:t>
            </a:r>
            <a:r>
              <a:rPr lang="zh-CN" altLang="en-US" sz="1800">
                <a:latin typeface="Arial" charset="0"/>
                <a:ea typeface="黑体" pitchFamily="2" charset="-122"/>
              </a:rPr>
              <a:t>号，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告诉服务器“我是谁”</a:t>
            </a:r>
          </a:p>
        </p:txBody>
      </p:sp>
      <p:pic>
        <p:nvPicPr>
          <p:cNvPr id="13" name="Picture 11" descr="分析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2605" y="981075"/>
            <a:ext cx="1152525" cy="1046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2" descr="shangwurenshi2_10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08086">
            <a:off x="2385268" y="2060575"/>
            <a:ext cx="1728787" cy="396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3898155" y="1270000"/>
            <a:ext cx="2879725" cy="503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>
                <a:latin typeface="Arial Narrow" pitchFamily="34" charset="0"/>
              </a:rPr>
              <a:t>如何标识用户？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F7CCA-2C1F-495E-A300-8050A131F9DB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837550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5" grpId="1" animBg="1" autoUpdateAnimBg="0"/>
      <p:bldP spid="7" grpId="0" animBg="1"/>
      <p:bldP spid="8" grpId="0" autoUpdateAnimBg="0"/>
      <p:bldP spid="9" grpId="0" animBg="1"/>
      <p:bldP spid="10" grpId="0" autoUpdateAnimBg="0"/>
      <p:bldP spid="11" grpId="0" animBg="1" autoUpdateAnimBg="0"/>
      <p:bldP spid="12" grpId="0" animBg="1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会话跟踪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(2-1)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440135" y="1096045"/>
            <a:ext cx="8229600" cy="2951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zh-CN">
                <a:latin typeface="Arial Narrow" pitchFamily="34" charset="0"/>
              </a:rPr>
              <a:t>HttpSession</a:t>
            </a:r>
            <a:r>
              <a:rPr lang="zh-CN" altLang="zh-CN">
                <a:latin typeface="Arial Narrow" pitchFamily="34" charset="0"/>
              </a:rPr>
              <a:t>对象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zh-CN" sz="2000" b="0">
                <a:latin typeface="Arial Narrow" pitchFamily="34" charset="0"/>
              </a:rPr>
              <a:t>服务器为每个会话创建一个</a:t>
            </a:r>
            <a:r>
              <a:rPr lang="en-US" altLang="zh-CN" sz="2000" b="0">
                <a:latin typeface="Arial Narrow" pitchFamily="34" charset="0"/>
              </a:rPr>
              <a:t>HttpSession</a:t>
            </a:r>
            <a:r>
              <a:rPr lang="zh-CN" altLang="zh-CN" sz="2000" b="0">
                <a:latin typeface="Arial Narrow" pitchFamily="34" charset="0"/>
              </a:rPr>
              <a:t>对象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zh-CN" sz="2000" b="0">
                <a:latin typeface="Arial Narrow" pitchFamily="34" charset="0"/>
              </a:rPr>
              <a:t>每个会话对象都有一个唯一的</a:t>
            </a:r>
            <a:r>
              <a:rPr lang="en-US" altLang="zh-CN" sz="2000" b="0">
                <a:latin typeface="Arial Narrow" pitchFamily="34" charset="0"/>
              </a:rPr>
              <a:t>ID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zh-CN" sz="2000" b="0">
                <a:latin typeface="Arial Narrow" pitchFamily="34" charset="0"/>
              </a:rPr>
              <a:t>把用户的数据保存在相应的</a:t>
            </a:r>
            <a:r>
              <a:rPr lang="en-US" altLang="zh-CN" sz="2000" b="0">
                <a:latin typeface="Arial Narrow" pitchFamily="34" charset="0"/>
              </a:rPr>
              <a:t>HttpSession</a:t>
            </a:r>
            <a:r>
              <a:rPr lang="zh-CN" altLang="zh-CN" sz="2000" b="0">
                <a:latin typeface="Arial Narrow" pitchFamily="34" charset="0"/>
              </a:rPr>
              <a:t>对象内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endParaRPr lang="zh-CN" altLang="zh-CN" sz="2000" b="0">
              <a:latin typeface="Arial Narrow" pitchFamily="34" charset="0"/>
            </a:endParaRPr>
          </a:p>
        </p:txBody>
      </p:sp>
      <p:graphicFrame>
        <p:nvGraphicFramePr>
          <p:cNvPr id="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4713238"/>
              </p:ext>
            </p:extLst>
          </p:nvPr>
        </p:nvGraphicFramePr>
        <p:xfrm>
          <a:off x="6967810" y="3501107"/>
          <a:ext cx="1131887" cy="1890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6" r:id="rId4" imgW="1225091" imgH="1962750" progId="Photoshop.Image.7">
                  <p:embed/>
                </p:oleObj>
              </mc:Choice>
              <mc:Fallback>
                <p:oleObj r:id="rId4" imgW="1225091" imgH="1962750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67810" y="3501107"/>
                        <a:ext cx="1131887" cy="1890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Line 5"/>
          <p:cNvSpPr>
            <a:spLocks noChangeShapeType="1"/>
          </p:cNvSpPr>
          <p:nvPr/>
        </p:nvSpPr>
        <p:spPr bwMode="auto">
          <a:xfrm flipV="1">
            <a:off x="4484960" y="4091657"/>
            <a:ext cx="1655762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4577035" y="3724945"/>
            <a:ext cx="14922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第一次请求</a:t>
            </a: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 flipH="1" flipV="1">
            <a:off x="4484960" y="4812382"/>
            <a:ext cx="1655762" cy="0"/>
          </a:xfrm>
          <a:prstGeom prst="line">
            <a:avLst/>
          </a:prstGeom>
          <a:noFill/>
          <a:ln w="38100">
            <a:solidFill>
              <a:srgbClr val="CE303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Text Box 8"/>
          <p:cNvSpPr txBox="1">
            <a:spLocks noChangeArrowheads="1"/>
          </p:cNvSpPr>
          <p:nvPr/>
        </p:nvSpPr>
        <p:spPr bwMode="auto">
          <a:xfrm>
            <a:off x="4845322" y="4401220"/>
            <a:ext cx="9366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响应</a:t>
            </a:r>
          </a:p>
        </p:txBody>
      </p:sp>
      <p:grpSp>
        <p:nvGrpSpPr>
          <p:cNvPr id="11" name="Group 9"/>
          <p:cNvGrpSpPr>
            <a:grpSpLocks noChangeAspect="1"/>
          </p:cNvGrpSpPr>
          <p:nvPr/>
        </p:nvGrpSpPr>
        <p:grpSpPr bwMode="auto">
          <a:xfrm>
            <a:off x="2087835" y="3793207"/>
            <a:ext cx="1749425" cy="1581150"/>
            <a:chOff x="13" y="-45"/>
            <a:chExt cx="1342" cy="1140"/>
          </a:xfrm>
        </p:grpSpPr>
        <p:graphicFrame>
          <p:nvGraphicFramePr>
            <p:cNvPr id="12" name="Object 10"/>
            <p:cNvGraphicFramePr>
              <a:graphicFrameLocks noChangeAspect="1"/>
            </p:cNvGraphicFramePr>
            <p:nvPr/>
          </p:nvGraphicFramePr>
          <p:xfrm>
            <a:off x="13" y="-45"/>
            <a:ext cx="983" cy="104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7" r:id="rId6" imgW="2615873" imgH="2666667" progId="Photoshop.Image.7">
                    <p:embed/>
                  </p:oleObj>
                </mc:Choice>
                <mc:Fallback>
                  <p:oleObj r:id="rId6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" y="-45"/>
                          <a:ext cx="983" cy="104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3" name="Picture 11" descr="TowerCase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" name="AutoShape 12"/>
          <p:cNvSpPr>
            <a:spLocks noChangeArrowheads="1"/>
          </p:cNvSpPr>
          <p:nvPr/>
        </p:nvSpPr>
        <p:spPr bwMode="auto">
          <a:xfrm>
            <a:off x="5705747" y="2686720"/>
            <a:ext cx="3532188" cy="6413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服务器创建一个</a:t>
            </a:r>
            <a:r>
              <a:rPr lang="en-US" altLang="zh-CN" sz="1800">
                <a:latin typeface="Arial" charset="0"/>
                <a:ea typeface="黑体" pitchFamily="2" charset="-122"/>
              </a:rPr>
              <a:t>HttpSession</a:t>
            </a:r>
            <a:r>
              <a:rPr lang="zh-CN" altLang="en-US" sz="1800">
                <a:latin typeface="Arial" charset="0"/>
                <a:ea typeface="黑体" pitchFamily="2" charset="-122"/>
              </a:rPr>
              <a:t>对象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并把该对象的</a:t>
            </a:r>
            <a:r>
              <a:rPr lang="en-US" altLang="zh-CN" sz="1800">
                <a:latin typeface="Arial" charset="0"/>
                <a:ea typeface="黑体" pitchFamily="2" charset="-122"/>
              </a:rPr>
              <a:t>ID</a:t>
            </a:r>
            <a:r>
              <a:rPr lang="zh-CN" altLang="en-US" sz="1800">
                <a:latin typeface="Arial" charset="0"/>
                <a:ea typeface="黑体" pitchFamily="2" charset="-122"/>
              </a:rPr>
              <a:t>返回给用户</a:t>
            </a:r>
          </a:p>
        </p:txBody>
      </p:sp>
      <p:sp>
        <p:nvSpPr>
          <p:cNvPr id="15" name="AutoShape 13"/>
          <p:cNvSpPr>
            <a:spLocks noChangeArrowheads="1"/>
          </p:cNvSpPr>
          <p:nvPr/>
        </p:nvSpPr>
        <p:spPr bwMode="auto">
          <a:xfrm>
            <a:off x="5921647" y="5566445"/>
            <a:ext cx="3532188" cy="6413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同时，服务器在内存中开辟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一空间，用来保存该对象数据</a:t>
            </a:r>
          </a:p>
        </p:txBody>
      </p:sp>
      <p:sp>
        <p:nvSpPr>
          <p:cNvPr id="16" name="AutoShape 14"/>
          <p:cNvSpPr>
            <a:spLocks noChangeArrowheads="1"/>
          </p:cNvSpPr>
          <p:nvPr/>
        </p:nvSpPr>
        <p:spPr bwMode="auto">
          <a:xfrm>
            <a:off x="4332560" y="4912395"/>
            <a:ext cx="2024062" cy="36671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把</a:t>
            </a:r>
            <a:r>
              <a:rPr lang="en-US" altLang="zh-CN" sz="1800">
                <a:latin typeface="Arial" charset="0"/>
                <a:ea typeface="黑体" pitchFamily="2" charset="-122"/>
              </a:rPr>
              <a:t>ID</a:t>
            </a:r>
            <a:r>
              <a:rPr lang="zh-CN" altLang="en-US" sz="1800">
                <a:latin typeface="Arial" charset="0"/>
                <a:ea typeface="黑体" pitchFamily="2" charset="-122"/>
              </a:rPr>
              <a:t>发送给客户端</a:t>
            </a:r>
          </a:p>
        </p:txBody>
      </p:sp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4335735" y="3470945"/>
            <a:ext cx="202406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黑体" pitchFamily="2" charset="-122"/>
                <a:ea typeface="黑体" pitchFamily="2" charset="-122"/>
              </a:rPr>
              <a:t>第二次请求把</a:t>
            </a:r>
            <a:r>
              <a:rPr lang="en-US" altLang="zh-CN" sz="1800">
                <a:latin typeface="Arial" charset="0"/>
                <a:ea typeface="黑体" pitchFamily="2" charset="-122"/>
              </a:rPr>
              <a:t>ID</a:t>
            </a:r>
            <a:r>
              <a:rPr lang="zh-CN" altLang="en-US" sz="1800">
                <a:latin typeface="黑体" pitchFamily="2" charset="-122"/>
                <a:ea typeface="黑体" pitchFamily="2" charset="-122"/>
              </a:rPr>
              <a:t>一</a:t>
            </a:r>
          </a:p>
          <a:p>
            <a:pPr algn="ctr" eaLnBrk="1" hangingPunct="1"/>
            <a:r>
              <a:rPr lang="zh-CN" altLang="en-US" sz="1800">
                <a:latin typeface="黑体" pitchFamily="2" charset="-122"/>
                <a:ea typeface="黑体" pitchFamily="2" charset="-122"/>
              </a:rPr>
              <a:t>起发送给服务器</a:t>
            </a:r>
          </a:p>
        </p:txBody>
      </p:sp>
      <p:sp>
        <p:nvSpPr>
          <p:cNvPr id="18" name="AutoShape 16"/>
          <p:cNvSpPr>
            <a:spLocks noChangeArrowheads="1"/>
          </p:cNvSpPr>
          <p:nvPr/>
        </p:nvSpPr>
        <p:spPr bwMode="auto">
          <a:xfrm>
            <a:off x="5708922" y="2678782"/>
            <a:ext cx="2308225" cy="6413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根据</a:t>
            </a:r>
            <a:r>
              <a:rPr lang="en-US" altLang="zh-CN" sz="1800">
                <a:latin typeface="Arial" charset="0"/>
                <a:ea typeface="黑体" pitchFamily="2" charset="-122"/>
              </a:rPr>
              <a:t>ID</a:t>
            </a:r>
            <a:r>
              <a:rPr lang="zh-CN" altLang="en-US" sz="1800">
                <a:latin typeface="Arial" charset="0"/>
                <a:ea typeface="黑体" pitchFamily="2" charset="-122"/>
              </a:rPr>
              <a:t>号服务器寻找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内存中相应的数据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A107-82B3-4C97-A847-198B7A29AB30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837550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utoUpdateAnimBg="0"/>
      <p:bldP spid="8" grpId="1" autoUpdateAnimBg="0"/>
      <p:bldP spid="9" grpId="0" animBg="1"/>
      <p:bldP spid="10" grpId="0" autoUpdateAnimBg="0"/>
      <p:bldP spid="14" grpId="0" animBg="1" autoUpdateAnimBg="0"/>
      <p:bldP spid="14" grpId="1" animBg="1" autoUpdateAnimBg="0"/>
      <p:bldP spid="15" grpId="0" animBg="1" autoUpdateAnimBg="0"/>
      <p:bldP spid="15" grpId="1" animBg="1" autoUpdateAnimBg="0"/>
      <p:bldP spid="16" grpId="0" animBg="1" autoUpdateAnimBg="0"/>
      <p:bldP spid="16" grpId="1" animBg="1" autoUpdateAnimBg="0"/>
      <p:bldP spid="17" grpId="0" autoUpdateAnimBg="0"/>
      <p:bldP spid="18" grpId="0" animBg="1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会话跟踪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(2-2)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>
            <a:off x="4102943" y="3141663"/>
            <a:ext cx="2592387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>
            <a:outerShdw dist="45791" dir="2021404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4102943" y="3717925"/>
            <a:ext cx="2592387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>
            <a:outerShdw dist="45791" dir="2021404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>
            <a:off x="4102943" y="4725988"/>
            <a:ext cx="2592387" cy="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>
            <a:outerShdw dist="45791" dir="2021404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4783980" y="2770188"/>
            <a:ext cx="9032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zh-CN" sz="1800">
                <a:latin typeface="Arial" charset="0"/>
                <a:ea typeface="黑体" pitchFamily="2" charset="-122"/>
              </a:rPr>
              <a:t>请求 </a:t>
            </a:r>
            <a:r>
              <a:rPr lang="en-US" altLang="zh-CN" sz="1800">
                <a:latin typeface="Arial" charset="0"/>
                <a:ea typeface="黑体" pitchFamily="2" charset="-122"/>
              </a:rPr>
              <a:t>1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4783980" y="3321050"/>
            <a:ext cx="10477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zh-CN" sz="1800">
                <a:latin typeface="Arial" charset="0"/>
                <a:ea typeface="黑体" pitchFamily="2" charset="-122"/>
              </a:rPr>
              <a:t>请求 </a:t>
            </a:r>
            <a:r>
              <a:rPr lang="en-US" altLang="zh-CN" sz="1800">
                <a:latin typeface="Arial" charset="0"/>
                <a:ea typeface="黑体" pitchFamily="2" charset="-122"/>
              </a:rPr>
              <a:t>2</a:t>
            </a: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4822080" y="4005263"/>
            <a:ext cx="10826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1800">
              <a:latin typeface="Arial" charset="0"/>
              <a:ea typeface="黑体" pitchFamily="2" charset="-122"/>
            </a:endParaRPr>
          </a:p>
          <a:p>
            <a:pPr eaLnBrk="1" hangingPunct="1"/>
            <a:r>
              <a:rPr lang="zh-CN" altLang="zh-CN" sz="1800">
                <a:latin typeface="Arial" charset="0"/>
                <a:ea typeface="黑体" pitchFamily="2" charset="-122"/>
              </a:rPr>
              <a:t>请求 </a:t>
            </a:r>
            <a:r>
              <a:rPr lang="en-US" altLang="zh-CN" sz="1800">
                <a:latin typeface="Arial" charset="0"/>
                <a:ea typeface="黑体" pitchFamily="2" charset="-122"/>
              </a:rPr>
              <a:t>n</a:t>
            </a:r>
          </a:p>
        </p:txBody>
      </p: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4895105" y="3933825"/>
            <a:ext cx="7048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…….</a:t>
            </a:r>
          </a:p>
        </p:txBody>
      </p:sp>
      <p:graphicFrame>
        <p:nvGraphicFramePr>
          <p:cNvPr id="12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1537663"/>
              </p:ext>
            </p:extLst>
          </p:nvPr>
        </p:nvGraphicFramePr>
        <p:xfrm>
          <a:off x="7247780" y="2679700"/>
          <a:ext cx="1233488" cy="206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8" r:id="rId4" imgW="1225091" imgH="1962750" progId="Photoshop.Image.7">
                  <p:embed/>
                </p:oleObj>
              </mc:Choice>
              <mc:Fallback>
                <p:oleObj r:id="rId4" imgW="1225091" imgH="1962750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47780" y="2679700"/>
                        <a:ext cx="1233488" cy="2060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3" name="Group 11"/>
          <p:cNvGrpSpPr>
            <a:grpSpLocks noChangeAspect="1"/>
          </p:cNvGrpSpPr>
          <p:nvPr/>
        </p:nvGrpSpPr>
        <p:grpSpPr bwMode="auto">
          <a:xfrm>
            <a:off x="1948705" y="2924175"/>
            <a:ext cx="1651000" cy="1492250"/>
            <a:chOff x="13" y="-92"/>
            <a:chExt cx="1342" cy="1187"/>
          </a:xfrm>
        </p:grpSpPr>
        <p:graphicFrame>
          <p:nvGraphicFramePr>
            <p:cNvPr id="14" name="Object 12"/>
            <p:cNvGraphicFramePr>
              <a:graphicFrameLocks noChangeAspect="1"/>
            </p:cNvGraphicFramePr>
            <p:nvPr/>
          </p:nvGraphicFramePr>
          <p:xfrm>
            <a:off x="13" y="-92"/>
            <a:ext cx="982" cy="10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19" r:id="rId6" imgW="2615873" imgH="2666667" progId="Photoshop.Image.7">
                    <p:embed/>
                  </p:oleObj>
                </mc:Choice>
                <mc:Fallback>
                  <p:oleObj r:id="rId6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" y="-92"/>
                          <a:ext cx="982" cy="10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5" name="Picture 13" descr="TowerCase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1512143" y="1341438"/>
            <a:ext cx="8229600" cy="1008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zh-CN" altLang="en-US" dirty="0">
                <a:latin typeface="Arial Narrow" pitchFamily="34" charset="0"/>
              </a:rPr>
              <a:t>什么是会话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en-US" sz="2000" b="0" dirty="0">
                <a:latin typeface="Arial Narrow" pitchFamily="34" charset="0"/>
              </a:rPr>
              <a:t>当前</a:t>
            </a:r>
            <a:r>
              <a:rPr lang="zh-CN" altLang="en-US" sz="2000" dirty="0">
                <a:latin typeface="Arial Narrow" pitchFamily="34" charset="0"/>
              </a:rPr>
              <a:t>浏览器</a:t>
            </a:r>
            <a:r>
              <a:rPr lang="zh-CN" altLang="en-US" sz="2000" b="0" dirty="0">
                <a:latin typeface="Arial Narrow" pitchFamily="34" charset="0"/>
              </a:rPr>
              <a:t>与</a:t>
            </a:r>
            <a:r>
              <a:rPr lang="zh-CN" altLang="en-US" sz="2000" dirty="0">
                <a:latin typeface="Arial Narrow" pitchFamily="34" charset="0"/>
              </a:rPr>
              <a:t>服务器</a:t>
            </a:r>
            <a:r>
              <a:rPr lang="zh-CN" altLang="en-US" sz="2000" b="0" dirty="0">
                <a:latin typeface="Arial Narrow" pitchFamily="34" charset="0"/>
              </a:rPr>
              <a:t>间多次的</a:t>
            </a:r>
            <a:r>
              <a:rPr lang="zh-CN" altLang="en-US" sz="2000" dirty="0">
                <a:latin typeface="Arial Narrow" pitchFamily="34" charset="0"/>
              </a:rPr>
              <a:t>请求</a:t>
            </a:r>
            <a:r>
              <a:rPr lang="zh-CN" altLang="en-US" sz="2000" b="0" dirty="0">
                <a:latin typeface="Arial Narrow" pitchFamily="34" charset="0"/>
              </a:rPr>
              <a:t>、</a:t>
            </a:r>
            <a:r>
              <a:rPr lang="zh-CN" altLang="en-US" sz="2000" dirty="0">
                <a:latin typeface="Arial Narrow" pitchFamily="34" charset="0"/>
              </a:rPr>
              <a:t>响应</a:t>
            </a:r>
            <a:r>
              <a:rPr lang="zh-CN" altLang="en-US" sz="2000" b="0" dirty="0">
                <a:latin typeface="Arial Narrow" pitchFamily="34" charset="0"/>
              </a:rPr>
              <a:t>关系，被称作一个会话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endParaRPr lang="zh-CN" altLang="en-US" sz="2000" b="0" dirty="0">
              <a:latin typeface="Arial Narrow" pitchFamily="34" charset="0"/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endParaRPr lang="zh-CN" altLang="en-US" sz="2000" b="0" dirty="0">
              <a:latin typeface="Arial Narrow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DDEE7-A363-4E52-B071-240757FD9131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943808"/>
      </p:ext>
    </p:extLst>
  </p:cSld>
  <p:clrMapOvr>
    <a:masterClrMapping/>
  </p:clrMapOvr>
  <p:transition>
    <p:check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4845199" y="2880748"/>
            <a:ext cx="705678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r>
              <a:rPr lang="en-US" altLang="zh-CN" sz="6000" b="1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Session</a:t>
            </a:r>
            <a:r>
              <a:rPr lang="zh-CN" altLang="en-US" sz="6000" b="1" dirty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对象</a:t>
            </a: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4917207" y="1944644"/>
            <a:ext cx="3456384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zh-CN" altLang="en-US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基于</a:t>
            </a:r>
            <a:r>
              <a:rPr lang="en-US" altLang="zh-CN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Servlet</a:t>
            </a:r>
            <a:r>
              <a:rPr lang="zh-CN" altLang="en-US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的会话跟踪</a:t>
            </a:r>
            <a:endParaRPr lang="zh-CN" altLang="en-US" sz="2002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5061223" y="2381592"/>
            <a:ext cx="4536504" cy="0"/>
          </a:xfrm>
          <a:prstGeom prst="line">
            <a:avLst/>
          </a:prstGeom>
          <a:noFill/>
          <a:ln w="6350" cap="flat" cmpd="sng">
            <a:solidFill>
              <a:srgbClr val="1F497D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2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1676847" y="1384077"/>
            <a:ext cx="3021981" cy="3154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9897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02</a:t>
            </a:r>
            <a:endParaRPr lang="zh-CN" altLang="en-US" sz="19897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9B6A4-636E-4D29-8ABD-B9FDB2F23649}" type="datetime10">
              <a:rPr lang="zh-CN" altLang="en-US" smtClean="0"/>
              <a:t>14:57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7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5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25" grpId="0" animBg="1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UUID" val="{C1A8F295-47DC-48FB-81BD-666766343352}"/>
  <p:tag name="ISPRING_RESOURCE_FOLDER" val="E:\素材\正版图-卖\PPT\0变色龙\0包图网\bt369\ppt\bt369\"/>
  <p:tag name="ISPRING_PRESENTATION_PATH" val="E:\素材\正版图-卖\PPT\0变色龙\0包图网\bt369\ppt\bt369.pptx"/>
  <p:tag name="ISPRING_PROJECT_FOLDER_UPDATED" val="1"/>
  <p:tag name="ISPRING_SCREEN_RECS_UPDATED" val="E:\素材\正版图-卖\PPT\0变色龙\0包图网\bt369\ppt\bt36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教育培训课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自定义设计方案">
  <a:themeElements>
    <a:clrScheme name="002通用彩色">
      <a:dk1>
        <a:sysClr val="windowText" lastClr="000000"/>
      </a:dk1>
      <a:lt1>
        <a:sysClr val="window" lastClr="FFFFFF"/>
      </a:lt1>
      <a:dk2>
        <a:srgbClr val="E73E53"/>
      </a:dk2>
      <a:lt2>
        <a:srgbClr val="E7E6E6"/>
      </a:lt2>
      <a:accent1>
        <a:srgbClr val="58A527"/>
      </a:accent1>
      <a:accent2>
        <a:srgbClr val="4F50A0"/>
      </a:accent2>
      <a:accent3>
        <a:srgbClr val="27A0B3"/>
      </a:accent3>
      <a:accent4>
        <a:srgbClr val="E73E53"/>
      </a:accent4>
      <a:accent5>
        <a:srgbClr val="EAAE00"/>
      </a:accent5>
      <a:accent6>
        <a:srgbClr val="58A527"/>
      </a:accent6>
      <a:hlink>
        <a:srgbClr val="4F50A0"/>
      </a:hlink>
      <a:folHlink>
        <a:srgbClr val="27A0B3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779</Words>
  <Application>Microsoft Office PowerPoint</Application>
  <PresentationFormat>自定义</PresentationFormat>
  <Paragraphs>192</Paragraphs>
  <Slides>17</Slides>
  <Notes>17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9" baseType="lpstr">
      <vt:lpstr>自定义设计方案</vt:lpstr>
      <vt:lpstr>Photoshop.Image.7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教育培训课</dc:title>
  <dc:creator/>
  <cp:lastModifiedBy/>
  <cp:revision>1</cp:revision>
  <dcterms:created xsi:type="dcterms:W3CDTF">2017-04-05T12:38:21Z</dcterms:created>
  <dcterms:modified xsi:type="dcterms:W3CDTF">2018-02-26T06:59:15Z</dcterms:modified>
</cp:coreProperties>
</file>

<file path=docProps/thumbnail.jpeg>
</file>